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0" r:id="rId1"/>
    <p:sldMasterId id="2147483671" r:id="rId2"/>
  </p:sldMasterIdLst>
  <p:notesMasterIdLst>
    <p:notesMasterId r:id="rId40"/>
  </p:notesMasterIdLst>
  <p:sldIdLst>
    <p:sldId id="256" r:id="rId3"/>
    <p:sldId id="257" r:id="rId4"/>
    <p:sldId id="258" r:id="rId5"/>
    <p:sldId id="267" r:id="rId6"/>
    <p:sldId id="303" r:id="rId7"/>
    <p:sldId id="304" r:id="rId8"/>
    <p:sldId id="306" r:id="rId9"/>
    <p:sldId id="305" r:id="rId10"/>
    <p:sldId id="307" r:id="rId11"/>
    <p:sldId id="308" r:id="rId12"/>
    <p:sldId id="309" r:id="rId13"/>
    <p:sldId id="310" r:id="rId14"/>
    <p:sldId id="311" r:id="rId15"/>
    <p:sldId id="312" r:id="rId16"/>
    <p:sldId id="313" r:id="rId17"/>
    <p:sldId id="259" r:id="rId18"/>
    <p:sldId id="325" r:id="rId19"/>
    <p:sldId id="317" r:id="rId20"/>
    <p:sldId id="318" r:id="rId21"/>
    <p:sldId id="314" r:id="rId22"/>
    <p:sldId id="319" r:id="rId23"/>
    <p:sldId id="320" r:id="rId24"/>
    <p:sldId id="261" r:id="rId25"/>
    <p:sldId id="321" r:id="rId26"/>
    <p:sldId id="262" r:id="rId27"/>
    <p:sldId id="263" r:id="rId28"/>
    <p:sldId id="266" r:id="rId29"/>
    <p:sldId id="268" r:id="rId30"/>
    <p:sldId id="269" r:id="rId31"/>
    <p:sldId id="270" r:id="rId32"/>
    <p:sldId id="322" r:id="rId33"/>
    <p:sldId id="323" r:id="rId34"/>
    <p:sldId id="324" r:id="rId35"/>
    <p:sldId id="315" r:id="rId36"/>
    <p:sldId id="302" r:id="rId37"/>
    <p:sldId id="316" r:id="rId38"/>
    <p:sldId id="265" r:id="rId39"/>
  </p:sldIdLst>
  <p:sldSz cx="9144000" cy="5143500" type="screen16x9"/>
  <p:notesSz cx="6858000" cy="9144000"/>
  <p:embeddedFontLst>
    <p:embeddedFont>
      <p:font typeface="Calibri" panose="020F0502020204030204" pitchFamily="34" charset="0"/>
      <p:regular r:id="rId41"/>
      <p:bold r:id="rId42"/>
      <p:italic r:id="rId43"/>
      <p:boldItalic r:id="rId44"/>
    </p:embeddedFont>
    <p:embeddedFont>
      <p:font typeface="ITC New Baskerville Std" panose="02020602060506020304" pitchFamily="18"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5205"/>
    <a:srgbClr val="D9612A"/>
    <a:srgbClr val="D9602C"/>
    <a:srgbClr val="4F868E"/>
    <a:srgbClr val="FFFF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67"/>
    <p:restoredTop sz="91565"/>
  </p:normalViewPr>
  <p:slideViewPr>
    <p:cSldViewPr snapToGrid="0">
      <p:cViewPr varScale="1">
        <p:scale>
          <a:sx n="150" d="100"/>
          <a:sy n="150" d="100"/>
        </p:scale>
        <p:origin x="720" y="160"/>
      </p:cViewPr>
      <p:guideLst>
        <p:guide orient="horz" pos="1620"/>
        <p:guide pos="2880"/>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20" Type="http://schemas.openxmlformats.org/officeDocument/2006/relationships/slide" Target="slides/slide18.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ce0aa6bce7_0_5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ce0aa6bce7_0_5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These slides are for use with the Teacher Guide for the MYP4 Music unit: Musical Expression is a Universal Feature of Human Experience. Please read the Teacher Guide before using the slides.</a:t>
            </a:r>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557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0644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ce0aa6bce7_0_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ce0aa6bce7_0_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2608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ce0aa6bce7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ce0aa6bce7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There is a longer version of the video clip embedded in this slide at https://</a:t>
            </a:r>
            <a:r>
              <a:rPr lang="en-US" dirty="0" err="1"/>
              <a:t>vimeopro.com</a:t>
            </a:r>
            <a:r>
              <a:rPr lang="en-US" dirty="0"/>
              <a:t>/</a:t>
            </a:r>
            <a:r>
              <a:rPr lang="en-US" dirty="0" err="1"/>
              <a:t>akmp</a:t>
            </a:r>
            <a:r>
              <a:rPr lang="en-US" dirty="0"/>
              <a:t>/</a:t>
            </a:r>
            <a:r>
              <a:rPr lang="en-US" dirty="0" err="1"/>
              <a:t>homayun-sakhi</a:t>
            </a:r>
            <a:r>
              <a:rPr lang="en-US" dirty="0"/>
              <a:t>/video/297908095?, if you want to show more of the collaborative work.</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ce0aa6bce7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ce0aa6bce7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ce0aa6bce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ce0aa6bce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ce0aa6bce7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ce0aa6bce7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ce0aa6bce7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ce0aa6bce7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ce0aa6bce7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ce0aa6bce7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43487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ce0aa6bce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ce0aa6bce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3295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01365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602869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ce0aa6bce7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ce0aa6bce7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ce0aa6bce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ce0aa6bce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ce0aa6bce7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ce0aa6bce7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989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ce0aa6bce7_0_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ce0aa6bce7_0_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latin typeface="Calibri"/>
                <a:ea typeface="Calibri"/>
                <a:cs typeface="Calibri"/>
                <a:sym typeface="Calibri"/>
              </a:rPr>
              <a:t>Cultural Patrimony</a:t>
            </a:r>
            <a:r>
              <a:rPr lang="en-GB" dirty="0">
                <a:latin typeface="Calibri"/>
                <a:ea typeface="Calibri"/>
                <a:cs typeface="Calibri"/>
                <a:sym typeface="Calibri"/>
              </a:rPr>
              <a:t>: </a:t>
            </a:r>
            <a:r>
              <a:rPr lang="en-GB" sz="1050" dirty="0">
                <a:solidFill>
                  <a:srgbClr val="333333"/>
                </a:solidFill>
                <a:latin typeface="Calibri"/>
                <a:ea typeface="Calibri"/>
                <a:cs typeface="Calibri"/>
                <a:sym typeface="Calibri"/>
              </a:rPr>
              <a:t>artefacts possessing continuing cultural, traditional or historical importance to the heritage of a group of people</a:t>
            </a:r>
            <a:r>
              <a:rPr lang="en-GB" sz="1100" dirty="0">
                <a:solidFill>
                  <a:srgbClr val="333333"/>
                </a:solidFill>
                <a:latin typeface="Calibri"/>
                <a:ea typeface="Calibri"/>
                <a:cs typeface="Calibri"/>
                <a:sym typeface="Calibri"/>
              </a:rPr>
              <a:t> </a:t>
            </a:r>
          </a:p>
          <a:p>
            <a:pPr marL="0" lvl="0" indent="0" algn="l" rtl="0">
              <a:spcBef>
                <a:spcPts val="0"/>
              </a:spcBef>
              <a:spcAft>
                <a:spcPts val="0"/>
              </a:spcAft>
              <a:buNone/>
            </a:pPr>
            <a:r>
              <a:rPr lang="en-GB" sz="1100" dirty="0">
                <a:solidFill>
                  <a:srgbClr val="333333"/>
                </a:solidFill>
                <a:latin typeface="Calibri"/>
                <a:ea typeface="Calibri"/>
                <a:cs typeface="Calibri"/>
                <a:sym typeface="Calibri"/>
              </a:rPr>
              <a:t>Sources:</a:t>
            </a:r>
          </a:p>
          <a:p>
            <a:pPr marL="0" lvl="0" indent="0" algn="l" rtl="0">
              <a:spcBef>
                <a:spcPts val="0"/>
              </a:spcBef>
              <a:spcAft>
                <a:spcPts val="0"/>
              </a:spcAft>
              <a:buNone/>
            </a:pPr>
            <a:r>
              <a:rPr lang="en-GB" sz="1100" dirty="0">
                <a:solidFill>
                  <a:srgbClr val="333333"/>
                </a:solidFill>
                <a:latin typeface="Calibri"/>
                <a:ea typeface="Calibri"/>
                <a:cs typeface="Calibri"/>
                <a:sym typeface="Calibri"/>
              </a:rPr>
              <a:t>His Highness, the Aga Khan. 2019. Remarks at the inaugural Aga Khan Music Awards.</a:t>
            </a:r>
          </a:p>
          <a:p>
            <a:pPr marL="0" lvl="0" indent="0" algn="l" rtl="0">
              <a:spcBef>
                <a:spcPts val="0"/>
              </a:spcBef>
              <a:spcAft>
                <a:spcPts val="0"/>
              </a:spcAft>
              <a:buNone/>
            </a:pPr>
            <a:r>
              <a:rPr lang="en-GB" sz="1100" dirty="0" err="1">
                <a:solidFill>
                  <a:srgbClr val="333333"/>
                </a:solidFill>
                <a:latin typeface="Calibri"/>
                <a:ea typeface="Calibri"/>
                <a:cs typeface="Calibri"/>
                <a:sym typeface="Calibri"/>
              </a:rPr>
              <a:t>Kimmelman</a:t>
            </a:r>
            <a:r>
              <a:rPr lang="en-GB" sz="1100" dirty="0">
                <a:solidFill>
                  <a:srgbClr val="333333"/>
                </a:solidFill>
                <a:latin typeface="Calibri"/>
                <a:ea typeface="Calibri"/>
                <a:cs typeface="Calibri"/>
                <a:sym typeface="Calibri"/>
              </a:rPr>
              <a:t>, Michael. 2010. Who Draws the Borders of Culture? </a:t>
            </a:r>
            <a:r>
              <a:rPr lang="en-GB" sz="1100" i="1" dirty="0">
                <a:solidFill>
                  <a:srgbClr val="333333"/>
                </a:solidFill>
                <a:latin typeface="Calibri"/>
                <a:ea typeface="Calibri"/>
                <a:cs typeface="Calibri"/>
                <a:sym typeface="Calibri"/>
              </a:rPr>
              <a:t>New York Times</a:t>
            </a:r>
            <a:r>
              <a:rPr lang="en-GB" sz="1100" dirty="0">
                <a:solidFill>
                  <a:srgbClr val="333333"/>
                </a:solidFill>
                <a:latin typeface="Calibri"/>
                <a:ea typeface="Calibri"/>
                <a:cs typeface="Calibri"/>
                <a:sym typeface="Calibri"/>
              </a:rPr>
              <a:t>.</a:t>
            </a:r>
          </a:p>
          <a:p>
            <a:pPr marL="0" lvl="0" indent="0" algn="l" rtl="0">
              <a:spcBef>
                <a:spcPts val="0"/>
              </a:spcBef>
              <a:spcAft>
                <a:spcPts val="0"/>
              </a:spcAft>
              <a:buNone/>
            </a:pPr>
            <a:r>
              <a:rPr lang="en-GB" sz="1100" dirty="0">
                <a:solidFill>
                  <a:srgbClr val="333333"/>
                </a:solidFill>
                <a:latin typeface="Calibri"/>
                <a:ea typeface="Calibri"/>
                <a:cs typeface="Calibri"/>
                <a:sym typeface="Calibri"/>
              </a:rPr>
              <a:t>The Ismail. 2019. In Conversation. An Interview Series. </a:t>
            </a:r>
          </a:p>
          <a:p>
            <a:pPr marL="0" lvl="0" indent="0" algn="l" rtl="0">
              <a:spcBef>
                <a:spcPts val="0"/>
              </a:spcBef>
              <a:spcAft>
                <a:spcPts val="0"/>
              </a:spcAft>
              <a:buNone/>
            </a:pPr>
            <a:endParaRPr lang="en-GB" sz="1100" dirty="0">
              <a:solidFill>
                <a:srgbClr val="333333"/>
              </a:solidFill>
              <a:latin typeface="Calibri"/>
              <a:ea typeface="Calibri"/>
              <a:cs typeface="Calibri"/>
              <a:sym typeface="Calibri"/>
            </a:endParaRPr>
          </a:p>
          <a:p>
            <a:pPr marL="0" lvl="0" indent="0" algn="l" rtl="0">
              <a:spcBef>
                <a:spcPts val="0"/>
              </a:spcBef>
              <a:spcAft>
                <a:spcPts val="0"/>
              </a:spcAft>
              <a:buNone/>
            </a:pPr>
            <a:endParaRPr lang="en-GB" sz="1100" dirty="0">
              <a:solidFill>
                <a:srgbClr val="333333"/>
              </a:solidFill>
              <a:latin typeface="Calibri"/>
              <a:ea typeface="Calibri"/>
              <a:cs typeface="Calibri"/>
              <a:sym typeface="Calibri"/>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022819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ce0aa6bce7_0_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ce0aa6bce7_0_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Caption: The Aga Khan Master Musicians at the Aga Khan Music Awards in Lisbon in 2019. Photographer Jose Fernandes/AKDN</a:t>
            </a:r>
          </a:p>
          <a:p>
            <a:endParaRPr lang="en-US" dirty="0"/>
          </a:p>
        </p:txBody>
      </p:sp>
    </p:spTree>
    <p:extLst>
      <p:ext uri="{BB962C8B-B14F-4D97-AF65-F5344CB8AC3E}">
        <p14:creationId xmlns:p14="http://schemas.microsoft.com/office/powerpoint/2010/main" val="231343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2498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93539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72"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OpCrfxO0zaQ"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dYFNh4TJszQ"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watch?v=MNrBAwjEkUI" TargetMode="Externa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youtube.com/watch?v=iEauCDt7Zr4&amp;t=155s" TargetMode="Externa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tiff"/></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www.youtube.com/watch?v=N5O_SyS-B0k"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tiff"/></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youtube.com/watch?v=UliXZ6qmDMY" TargetMode="Externa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mpXYx6gdRa8"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hyperlink" Target="https://www.youtube.com/watch?v=xQ7S3CbKPu4"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37.jpeg"/><Relationship Id="rId4" Type="http://schemas.openxmlformats.org/officeDocument/2006/relationships/hyperlink" Target="https://www.youtube.com/watch?v=9yKgn2U4EJ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12" name="Google Shape;108;p21">
            <a:extLst>
              <a:ext uri="{FF2B5EF4-FFF2-40B4-BE49-F238E27FC236}">
                <a16:creationId xmlns:a16="http://schemas.microsoft.com/office/drawing/2014/main" id="{4A47599F-9516-F542-944E-BB9D916D0506}"/>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0" y="-1"/>
            <a:ext cx="9144000" cy="5185407"/>
          </a:xfrm>
          <a:prstGeom prst="rect">
            <a:avLst/>
          </a:prstGeom>
          <a:noFill/>
          <a:ln>
            <a:noFill/>
          </a:ln>
        </p:spPr>
      </p:pic>
      <p:sp>
        <p:nvSpPr>
          <p:cNvPr id="100" name="Google Shape;100;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GB" dirty="0"/>
              <a:t>4.</a:t>
            </a:r>
            <a:fld id="{00000000-1234-1234-1234-123412341234}" type="slidenum">
              <a:rPr lang="en-GB" smtClean="0"/>
              <a:t>1</a:t>
            </a:fld>
            <a:endParaRPr dirty="0"/>
          </a:p>
        </p:txBody>
      </p:sp>
      <p:sp>
        <p:nvSpPr>
          <p:cNvPr id="4" name="Rectangle 3">
            <a:extLst>
              <a:ext uri="{FF2B5EF4-FFF2-40B4-BE49-F238E27FC236}">
                <a16:creationId xmlns:a16="http://schemas.microsoft.com/office/drawing/2014/main" id="{5647C33A-54E4-C440-8EE3-835DC8ED12EF}"/>
              </a:ext>
            </a:extLst>
          </p:cNvPr>
          <p:cNvSpPr/>
          <p:nvPr/>
        </p:nvSpPr>
        <p:spPr>
          <a:xfrm>
            <a:off x="4865615" y="0"/>
            <a:ext cx="4278385" cy="3534032"/>
          </a:xfrm>
          <a:prstGeom prst="rect">
            <a:avLst/>
          </a:pr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F868E"/>
              </a:solidFill>
            </a:endParaRPr>
          </a:p>
        </p:txBody>
      </p:sp>
      <p:sp>
        <p:nvSpPr>
          <p:cNvPr id="99" name="Google Shape;99;p25"/>
          <p:cNvSpPr txBox="1">
            <a:spLocks noGrp="1"/>
          </p:cNvSpPr>
          <p:nvPr>
            <p:ph type="title"/>
          </p:nvPr>
        </p:nvSpPr>
        <p:spPr>
          <a:xfrm>
            <a:off x="5113801" y="1067571"/>
            <a:ext cx="4092520" cy="332861"/>
          </a:xfrm>
          <a:prstGeom prst="rect">
            <a:avLst/>
          </a:prstGeom>
        </p:spPr>
        <p:txBody>
          <a:bodyPr spcFirstLastPara="1" wrap="square" lIns="0" tIns="0" rIns="0" bIns="0" anchor="t" anchorCtr="0">
            <a:noAutofit/>
          </a:bodyPr>
          <a:lstStyle/>
          <a:p>
            <a:pPr marL="0" lvl="0" indent="0" algn="l" rtl="0">
              <a:lnSpc>
                <a:spcPts val="2400"/>
              </a:lnSpc>
              <a:spcBef>
                <a:spcPts val="0"/>
              </a:spcBef>
              <a:spcAft>
                <a:spcPts val="800"/>
              </a:spcAft>
              <a:buNone/>
            </a:pPr>
            <a:r>
              <a:rPr lang="en-GB" sz="1600" b="1" dirty="0">
                <a:solidFill>
                  <a:schemeClr val="bg1"/>
                </a:solidFill>
                <a:latin typeface="Arial" panose="020B0604020202020204" pitchFamily="34" charset="0"/>
                <a:ea typeface="Calibri"/>
                <a:cs typeface="Arial" panose="020B0604020202020204" pitchFamily="34" charset="0"/>
                <a:sym typeface="Calibri"/>
              </a:rPr>
              <a:t>  </a:t>
            </a:r>
            <a:endParaRPr sz="1600" b="1" dirty="0">
              <a:solidFill>
                <a:schemeClr val="bg1"/>
              </a:solidFill>
              <a:latin typeface="Arial" panose="020B0604020202020204" pitchFamily="34" charset="0"/>
              <a:ea typeface="Calibri"/>
              <a:cs typeface="Arial" panose="020B0604020202020204" pitchFamily="34" charset="0"/>
              <a:sym typeface="Calibri"/>
            </a:endParaRPr>
          </a:p>
          <a:p>
            <a:pPr marL="0" lvl="0" indent="0" algn="l" rtl="0">
              <a:lnSpc>
                <a:spcPts val="2600"/>
              </a:lnSpc>
              <a:spcBef>
                <a:spcPts val="0"/>
              </a:spcBef>
              <a:spcAft>
                <a:spcPts val="2200"/>
              </a:spcAft>
              <a:buNone/>
            </a:pPr>
            <a:r>
              <a:rPr lang="en-GB" sz="1600" dirty="0">
                <a:solidFill>
                  <a:schemeClr val="bg1"/>
                </a:solidFill>
                <a:latin typeface="ITC New Baskerville Std" panose="02020602060506020304" pitchFamily="18" charset="0"/>
                <a:ea typeface="Calibri"/>
                <a:cs typeface="Calibri"/>
                <a:sym typeface="Calibri"/>
              </a:rPr>
              <a:t>COMPANION SLIDES </a:t>
            </a:r>
            <a:endParaRPr lang="en-GB" sz="2200" dirty="0">
              <a:solidFill>
                <a:schemeClr val="bg1"/>
              </a:solidFill>
              <a:latin typeface="ITC New Baskerville Std" panose="02020602060506020304" pitchFamily="18" charset="0"/>
            </a:endParaRPr>
          </a:p>
        </p:txBody>
      </p:sp>
      <p:sp>
        <p:nvSpPr>
          <p:cNvPr id="9" name="Rectangle 8">
            <a:extLst>
              <a:ext uri="{FF2B5EF4-FFF2-40B4-BE49-F238E27FC236}">
                <a16:creationId xmlns:a16="http://schemas.microsoft.com/office/drawing/2014/main" id="{E04E9BC7-6408-954F-B94D-E63B71776E65}"/>
              </a:ext>
            </a:extLst>
          </p:cNvPr>
          <p:cNvSpPr/>
          <p:nvPr/>
        </p:nvSpPr>
        <p:spPr>
          <a:xfrm>
            <a:off x="5113801" y="1885729"/>
            <a:ext cx="3812085" cy="1483547"/>
          </a:xfrm>
          <a:prstGeom prst="rect">
            <a:avLst/>
          </a:prstGeom>
        </p:spPr>
        <p:txBody>
          <a:bodyPr wrap="square" lIns="0" tIns="0" rIns="0" bIns="0">
            <a:noAutofit/>
          </a:bodyPr>
          <a:lstStyle/>
          <a:p>
            <a:r>
              <a:rPr lang="en-GB" sz="2200" dirty="0">
                <a:solidFill>
                  <a:schemeClr val="bg1"/>
                </a:solidFill>
                <a:latin typeface="ITC New Baskerville Std" panose="02020602060506020304" pitchFamily="18" charset="0"/>
                <a:ea typeface="Calibri"/>
                <a:cs typeface="Calibri"/>
                <a:sym typeface="Calibri"/>
              </a:rPr>
              <a:t>MYP4 MUSIC: </a:t>
            </a:r>
            <a:br>
              <a:rPr lang="en-GB" sz="2200" dirty="0">
                <a:solidFill>
                  <a:schemeClr val="bg1"/>
                </a:solidFill>
                <a:latin typeface="ITC New Baskerville Std" panose="02020602060506020304" pitchFamily="18" charset="0"/>
                <a:ea typeface="Calibri"/>
                <a:cs typeface="Calibri"/>
                <a:sym typeface="Calibri"/>
              </a:rPr>
            </a:br>
            <a:r>
              <a:rPr lang="en-GB" sz="2400" dirty="0">
                <a:solidFill>
                  <a:schemeClr val="bg1"/>
                </a:solidFill>
                <a:latin typeface="ITC New Baskerville Std" panose="02020602060506020304" pitchFamily="18" charset="0"/>
                <a:ea typeface="Calibri"/>
                <a:cs typeface="Calibri"/>
                <a:sym typeface="Calibri"/>
              </a:rPr>
              <a:t>MUSICAL EXPRESSION IS A UNIVERSAL FEATURE OF HUMAN EXPERIENCE</a:t>
            </a:r>
            <a:endParaRPr lang="en-US" sz="2200" dirty="0">
              <a:solidFill>
                <a:schemeClr val="bg1"/>
              </a:solidFill>
              <a:latin typeface="ITC New Baskerville Std" panose="02020602060506020304" pitchFamily="18" charset="0"/>
            </a:endParaRPr>
          </a:p>
        </p:txBody>
      </p:sp>
      <p:pic>
        <p:nvPicPr>
          <p:cNvPr id="8" name="Picture 7">
            <a:extLst>
              <a:ext uri="{FF2B5EF4-FFF2-40B4-BE49-F238E27FC236}">
                <a16:creationId xmlns:a16="http://schemas.microsoft.com/office/drawing/2014/main" id="{80EE62BE-8571-E84F-83DE-1DA8FB49A1D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80396" y="-22999"/>
            <a:ext cx="4263604" cy="105070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15;p22">
            <a:extLst>
              <a:ext uri="{FF2B5EF4-FFF2-40B4-BE49-F238E27FC236}">
                <a16:creationId xmlns:a16="http://schemas.microsoft.com/office/drawing/2014/main" id="{B5F8DA3A-F13B-DA46-907F-1FFF055E43BD}"/>
              </a:ext>
            </a:extLst>
          </p:cNvPr>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 y="-1"/>
            <a:ext cx="9177895" cy="5185408"/>
          </a:xfrm>
          <a:prstGeom prst="rect">
            <a:avLst/>
          </a:prstGeom>
          <a:noFill/>
          <a:ln>
            <a:noFill/>
          </a:ln>
        </p:spPr>
      </p:pic>
      <p:sp>
        <p:nvSpPr>
          <p:cNvPr id="4" name="Slide Number Placeholder 3">
            <a:extLst>
              <a:ext uri="{FF2B5EF4-FFF2-40B4-BE49-F238E27FC236}">
                <a16:creationId xmlns:a16="http://schemas.microsoft.com/office/drawing/2014/main" id="{18731FED-CBB0-594F-B1BF-F1AF9DD1E8F7}"/>
              </a:ext>
            </a:extLst>
          </p:cNvPr>
          <p:cNvSpPr>
            <a:spLocks noGrp="1"/>
          </p:cNvSpPr>
          <p:nvPr>
            <p:ph type="sldNum" idx="12"/>
          </p:nvPr>
        </p:nvSpPr>
        <p:spPr/>
        <p:txBody>
          <a:bodyPr/>
          <a:lstStyle/>
          <a:p>
            <a:pPr marL="0" lvl="0" indent="0" algn="r" rtl="0">
              <a:spcBef>
                <a:spcPts val="0"/>
              </a:spcBef>
              <a:spcAft>
                <a:spcPts val="0"/>
              </a:spcAft>
              <a:buNone/>
            </a:pPr>
            <a:r>
              <a:rPr lang="en-GB" dirty="0">
                <a:solidFill>
                  <a:schemeClr val="bg1"/>
                </a:solidFill>
              </a:rPr>
              <a:t>4.</a:t>
            </a:r>
            <a:fld id="{00000000-1234-1234-1234-123412341234}" type="slidenum">
              <a:rPr lang="en-GB" smtClean="0">
                <a:solidFill>
                  <a:schemeClr val="bg1"/>
                </a:solidFill>
              </a:rPr>
              <a:t>10</a:t>
            </a:fld>
            <a:endParaRPr lang="en-GB" dirty="0">
              <a:solidFill>
                <a:schemeClr val="bg1"/>
              </a:solidFill>
            </a:endParaRPr>
          </a:p>
        </p:txBody>
      </p:sp>
      <p:sp>
        <p:nvSpPr>
          <p:cNvPr id="8" name="Google Shape;172;p36">
            <a:extLst>
              <a:ext uri="{FF2B5EF4-FFF2-40B4-BE49-F238E27FC236}">
                <a16:creationId xmlns:a16="http://schemas.microsoft.com/office/drawing/2014/main" id="{4FBF53BE-92FB-E747-8A86-6971A71254A6}"/>
              </a:ext>
            </a:extLst>
          </p:cNvPr>
          <p:cNvSpPr txBox="1">
            <a:spLocks/>
          </p:cNvSpPr>
          <p:nvPr/>
        </p:nvSpPr>
        <p:spPr>
          <a:xfrm>
            <a:off x="-1" y="4190036"/>
            <a:ext cx="3530279" cy="995372"/>
          </a:xfrm>
          <a:prstGeom prst="rect">
            <a:avLst/>
          </a:prstGeom>
          <a:solidFill>
            <a:srgbClr val="E35205"/>
          </a:solidFill>
          <a:ln>
            <a:noFill/>
          </a:ln>
        </p:spPr>
        <p:txBody>
          <a:bodyPr spcFirstLastPara="1" wrap="square" lIns="0" tIns="0" rIns="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sz="2000" b="1" dirty="0" err="1">
                <a:solidFill>
                  <a:schemeClr val="bg1"/>
                </a:solidFill>
              </a:rPr>
              <a:t>Byambajargal</a:t>
            </a:r>
            <a:r>
              <a:rPr lang="en-GB" sz="2000" b="1" dirty="0">
                <a:solidFill>
                  <a:schemeClr val="bg1"/>
                </a:solidFill>
              </a:rPr>
              <a:t> </a:t>
            </a:r>
            <a:r>
              <a:rPr lang="en-GB" sz="2000" b="1" dirty="0" err="1">
                <a:solidFill>
                  <a:schemeClr val="bg1"/>
                </a:solidFill>
              </a:rPr>
              <a:t>Gombodorj</a:t>
            </a:r>
            <a:br>
              <a:rPr lang="en-GB" sz="2000" b="1" dirty="0">
                <a:solidFill>
                  <a:schemeClr val="bg1"/>
                </a:solidFill>
              </a:rPr>
            </a:br>
            <a:r>
              <a:rPr lang="en-GB" sz="1400" dirty="0">
                <a:solidFill>
                  <a:schemeClr val="bg1"/>
                </a:solidFill>
              </a:rPr>
              <a:t>Photographer AKDN</a:t>
            </a:r>
            <a:endParaRPr lang="en-GB" sz="1400" b="1" dirty="0">
              <a:solidFill>
                <a:schemeClr val="bg1"/>
              </a:solidFill>
            </a:endParaRPr>
          </a:p>
        </p:txBody>
      </p:sp>
    </p:spTree>
    <p:extLst>
      <p:ext uri="{BB962C8B-B14F-4D97-AF65-F5344CB8AC3E}">
        <p14:creationId xmlns:p14="http://schemas.microsoft.com/office/powerpoint/2010/main" val="3224677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22;p23">
            <a:extLst>
              <a:ext uri="{FF2B5EF4-FFF2-40B4-BE49-F238E27FC236}">
                <a16:creationId xmlns:a16="http://schemas.microsoft.com/office/drawing/2014/main" id="{0E1163F9-C6B8-FA4F-86B4-B24EF17F0D67}"/>
              </a:ext>
            </a:extLst>
          </p:cNvPr>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0" y="0"/>
            <a:ext cx="9144000" cy="5185407"/>
          </a:xfrm>
          <a:prstGeom prst="rect">
            <a:avLst/>
          </a:prstGeom>
          <a:noFill/>
          <a:ln>
            <a:noFill/>
          </a:ln>
        </p:spPr>
      </p:pic>
      <p:sp>
        <p:nvSpPr>
          <p:cNvPr id="4" name="Slide Number Placeholder 3">
            <a:extLst>
              <a:ext uri="{FF2B5EF4-FFF2-40B4-BE49-F238E27FC236}">
                <a16:creationId xmlns:a16="http://schemas.microsoft.com/office/drawing/2014/main" id="{18731FED-CBB0-594F-B1BF-F1AF9DD1E8F7}"/>
              </a:ext>
            </a:extLst>
          </p:cNvPr>
          <p:cNvSpPr>
            <a:spLocks noGrp="1"/>
          </p:cNvSpPr>
          <p:nvPr>
            <p:ph type="sldNum" idx="12"/>
          </p:nvPr>
        </p:nvSpPr>
        <p:spPr/>
        <p:txBody>
          <a:bodyPr/>
          <a:lstStyle/>
          <a:p>
            <a:pPr marL="0" lvl="0" indent="0" algn="r" rtl="0">
              <a:spcBef>
                <a:spcPts val="0"/>
              </a:spcBef>
              <a:spcAft>
                <a:spcPts val="0"/>
              </a:spcAft>
              <a:buNone/>
            </a:pPr>
            <a:r>
              <a:rPr lang="en-GB" dirty="0">
                <a:solidFill>
                  <a:schemeClr val="bg1"/>
                </a:solidFill>
              </a:rPr>
              <a:t>4.</a:t>
            </a:r>
            <a:fld id="{00000000-1234-1234-1234-123412341234}" type="slidenum">
              <a:rPr lang="en-GB" smtClean="0">
                <a:solidFill>
                  <a:schemeClr val="bg1"/>
                </a:solidFill>
              </a:rPr>
              <a:t>11</a:t>
            </a:fld>
            <a:endParaRPr lang="en-GB" dirty="0">
              <a:solidFill>
                <a:schemeClr val="bg1"/>
              </a:solidFill>
            </a:endParaRPr>
          </a:p>
        </p:txBody>
      </p:sp>
      <p:sp>
        <p:nvSpPr>
          <p:cNvPr id="8" name="Google Shape;172;p36">
            <a:extLst>
              <a:ext uri="{FF2B5EF4-FFF2-40B4-BE49-F238E27FC236}">
                <a16:creationId xmlns:a16="http://schemas.microsoft.com/office/drawing/2014/main" id="{DCA3C3C3-430F-4945-942A-C3B2144BD255}"/>
              </a:ext>
            </a:extLst>
          </p:cNvPr>
          <p:cNvSpPr txBox="1">
            <a:spLocks/>
          </p:cNvSpPr>
          <p:nvPr/>
        </p:nvSpPr>
        <p:spPr>
          <a:xfrm>
            <a:off x="-1" y="4190036"/>
            <a:ext cx="3727049" cy="995372"/>
          </a:xfrm>
          <a:prstGeom prst="rect">
            <a:avLst/>
          </a:prstGeom>
          <a:solidFill>
            <a:srgbClr val="E35205"/>
          </a:solidFill>
          <a:ln>
            <a:noFill/>
          </a:ln>
        </p:spPr>
        <p:txBody>
          <a:bodyPr spcFirstLastPara="1" wrap="square" lIns="0" tIns="0" rIns="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sz="2000" b="1" dirty="0" err="1">
                <a:solidFill>
                  <a:schemeClr val="bg1"/>
                </a:solidFill>
              </a:rPr>
              <a:t>Abdulalavi</a:t>
            </a:r>
            <a:r>
              <a:rPr lang="en-GB" sz="2000" b="1" dirty="0">
                <a:solidFill>
                  <a:schemeClr val="bg1"/>
                </a:solidFill>
              </a:rPr>
              <a:t> </a:t>
            </a:r>
            <a:r>
              <a:rPr lang="en-GB" sz="2000" b="1" dirty="0" err="1">
                <a:solidFill>
                  <a:schemeClr val="bg1"/>
                </a:solidFill>
              </a:rPr>
              <a:t>Abdurashidov</a:t>
            </a:r>
            <a:br>
              <a:rPr lang="en-GB" sz="2000" b="1" dirty="0">
                <a:solidFill>
                  <a:schemeClr val="bg1"/>
                </a:solidFill>
              </a:rPr>
            </a:br>
            <a:r>
              <a:rPr lang="en-GB" sz="1400" dirty="0">
                <a:solidFill>
                  <a:schemeClr val="bg1"/>
                </a:solidFill>
              </a:rPr>
              <a:t>Photographer Sebastian </a:t>
            </a:r>
            <a:r>
              <a:rPr lang="en-GB" sz="1400" dirty="0" err="1">
                <a:solidFill>
                  <a:schemeClr val="bg1"/>
                </a:solidFill>
              </a:rPr>
              <a:t>Schutyser</a:t>
            </a:r>
            <a:r>
              <a:rPr lang="en-GB" sz="1400" dirty="0">
                <a:solidFill>
                  <a:schemeClr val="bg1"/>
                </a:solidFill>
              </a:rPr>
              <a:t>/AKMP</a:t>
            </a:r>
            <a:endParaRPr lang="en-GB" sz="1400" b="1" dirty="0">
              <a:solidFill>
                <a:schemeClr val="bg1"/>
              </a:solidFill>
            </a:endParaRPr>
          </a:p>
        </p:txBody>
      </p:sp>
    </p:spTree>
    <p:extLst>
      <p:ext uri="{BB962C8B-B14F-4D97-AF65-F5344CB8AC3E}">
        <p14:creationId xmlns:p14="http://schemas.microsoft.com/office/powerpoint/2010/main" val="3087536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29;p24">
            <a:extLst>
              <a:ext uri="{FF2B5EF4-FFF2-40B4-BE49-F238E27FC236}">
                <a16:creationId xmlns:a16="http://schemas.microsoft.com/office/drawing/2014/main" id="{F49B0B26-8583-0840-9E99-74717C4E3010}"/>
              </a:ext>
            </a:extLst>
          </p:cNvPr>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 y="-1"/>
            <a:ext cx="9144001" cy="5185407"/>
          </a:xfrm>
          <a:prstGeom prst="rect">
            <a:avLst/>
          </a:prstGeom>
          <a:noFill/>
          <a:ln>
            <a:noFill/>
          </a:ln>
        </p:spPr>
      </p:pic>
      <p:sp>
        <p:nvSpPr>
          <p:cNvPr id="4" name="Slide Number Placeholder 3">
            <a:extLst>
              <a:ext uri="{FF2B5EF4-FFF2-40B4-BE49-F238E27FC236}">
                <a16:creationId xmlns:a16="http://schemas.microsoft.com/office/drawing/2014/main" id="{18731FED-CBB0-594F-B1BF-F1AF9DD1E8F7}"/>
              </a:ext>
            </a:extLst>
          </p:cNvPr>
          <p:cNvSpPr>
            <a:spLocks noGrp="1"/>
          </p:cNvSpPr>
          <p:nvPr>
            <p:ph type="sldNum" idx="12"/>
          </p:nvPr>
        </p:nvSpPr>
        <p:spPr/>
        <p:txBody>
          <a:bodyPr/>
          <a:lstStyle/>
          <a:p>
            <a:pPr marL="0" lvl="0" indent="0" algn="r" rtl="0">
              <a:spcBef>
                <a:spcPts val="0"/>
              </a:spcBef>
              <a:spcAft>
                <a:spcPts val="0"/>
              </a:spcAft>
              <a:buNone/>
            </a:pPr>
            <a:r>
              <a:rPr lang="en-GB" dirty="0">
                <a:solidFill>
                  <a:schemeClr val="bg1"/>
                </a:solidFill>
              </a:rPr>
              <a:t>4.</a:t>
            </a:r>
            <a:fld id="{00000000-1234-1234-1234-123412341234}" type="slidenum">
              <a:rPr lang="en-GB" smtClean="0">
                <a:solidFill>
                  <a:schemeClr val="bg1"/>
                </a:solidFill>
              </a:rPr>
              <a:t>12</a:t>
            </a:fld>
            <a:endParaRPr lang="en-GB" dirty="0">
              <a:solidFill>
                <a:schemeClr val="bg1"/>
              </a:solidFill>
            </a:endParaRPr>
          </a:p>
        </p:txBody>
      </p:sp>
      <p:sp>
        <p:nvSpPr>
          <p:cNvPr id="7" name="Google Shape;172;p36">
            <a:extLst>
              <a:ext uri="{FF2B5EF4-FFF2-40B4-BE49-F238E27FC236}">
                <a16:creationId xmlns:a16="http://schemas.microsoft.com/office/drawing/2014/main" id="{F370A421-DF43-B54C-A13E-98BA45D0D48F}"/>
              </a:ext>
            </a:extLst>
          </p:cNvPr>
          <p:cNvSpPr txBox="1">
            <a:spLocks/>
          </p:cNvSpPr>
          <p:nvPr/>
        </p:nvSpPr>
        <p:spPr>
          <a:xfrm>
            <a:off x="-1" y="4190036"/>
            <a:ext cx="3727049" cy="995372"/>
          </a:xfrm>
          <a:prstGeom prst="rect">
            <a:avLst/>
          </a:prstGeom>
          <a:solidFill>
            <a:srgbClr val="E35205"/>
          </a:solidFill>
          <a:ln>
            <a:noFill/>
          </a:ln>
        </p:spPr>
        <p:txBody>
          <a:bodyPr spcFirstLastPara="1" wrap="square" lIns="0" tIns="0" rIns="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sz="2000" b="1" dirty="0" err="1">
                <a:solidFill>
                  <a:schemeClr val="bg1"/>
                </a:solidFill>
              </a:rPr>
              <a:t>Sirojiddin</a:t>
            </a:r>
            <a:r>
              <a:rPr lang="en-GB" sz="2000" b="1" dirty="0">
                <a:solidFill>
                  <a:schemeClr val="bg1"/>
                </a:solidFill>
              </a:rPr>
              <a:t> </a:t>
            </a:r>
            <a:r>
              <a:rPr lang="en-GB" sz="2000" b="1" dirty="0" err="1">
                <a:solidFill>
                  <a:schemeClr val="bg1"/>
                </a:solidFill>
              </a:rPr>
              <a:t>Juraev</a:t>
            </a:r>
            <a:br>
              <a:rPr lang="en-GB" sz="2000" b="1" dirty="0">
                <a:solidFill>
                  <a:schemeClr val="bg1"/>
                </a:solidFill>
              </a:rPr>
            </a:br>
            <a:r>
              <a:rPr lang="en-GB" sz="1400" dirty="0">
                <a:solidFill>
                  <a:schemeClr val="bg1"/>
                </a:solidFill>
              </a:rPr>
              <a:t>Photographer Sebastian </a:t>
            </a:r>
            <a:r>
              <a:rPr lang="en-GB" sz="1400" dirty="0" err="1">
                <a:solidFill>
                  <a:schemeClr val="bg1"/>
                </a:solidFill>
              </a:rPr>
              <a:t>Schutyser</a:t>
            </a:r>
            <a:r>
              <a:rPr lang="en-GB" sz="1400" dirty="0">
                <a:solidFill>
                  <a:schemeClr val="bg1"/>
                </a:solidFill>
              </a:rPr>
              <a:t>/AKMP</a:t>
            </a:r>
            <a:endParaRPr lang="en-GB" sz="1400" b="1" dirty="0">
              <a:solidFill>
                <a:schemeClr val="bg1"/>
              </a:solidFill>
            </a:endParaRPr>
          </a:p>
        </p:txBody>
      </p:sp>
    </p:spTree>
    <p:extLst>
      <p:ext uri="{BB962C8B-B14F-4D97-AF65-F5344CB8AC3E}">
        <p14:creationId xmlns:p14="http://schemas.microsoft.com/office/powerpoint/2010/main" val="1413014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36;p25">
            <a:extLst>
              <a:ext uri="{FF2B5EF4-FFF2-40B4-BE49-F238E27FC236}">
                <a16:creationId xmlns:a16="http://schemas.microsoft.com/office/drawing/2014/main" id="{BFDC7C1B-82AF-B643-8F31-C96A93AC11B6}"/>
              </a:ext>
            </a:extLst>
          </p:cNvPr>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 y="0"/>
            <a:ext cx="9144001" cy="5185408"/>
          </a:xfrm>
          <a:prstGeom prst="rect">
            <a:avLst/>
          </a:prstGeom>
          <a:noFill/>
          <a:ln>
            <a:noFill/>
          </a:ln>
        </p:spPr>
      </p:pic>
      <p:sp>
        <p:nvSpPr>
          <p:cNvPr id="4" name="Slide Number Placeholder 3">
            <a:extLst>
              <a:ext uri="{FF2B5EF4-FFF2-40B4-BE49-F238E27FC236}">
                <a16:creationId xmlns:a16="http://schemas.microsoft.com/office/drawing/2014/main" id="{18731FED-CBB0-594F-B1BF-F1AF9DD1E8F7}"/>
              </a:ext>
            </a:extLst>
          </p:cNvPr>
          <p:cNvSpPr>
            <a:spLocks noGrp="1"/>
          </p:cNvSpPr>
          <p:nvPr>
            <p:ph type="sldNum" idx="12"/>
          </p:nvPr>
        </p:nvSpPr>
        <p:spPr/>
        <p:txBody>
          <a:bodyPr/>
          <a:lstStyle/>
          <a:p>
            <a:pPr marL="0" lvl="0" indent="0" algn="r" rtl="0">
              <a:spcBef>
                <a:spcPts val="0"/>
              </a:spcBef>
              <a:spcAft>
                <a:spcPts val="0"/>
              </a:spcAft>
              <a:buNone/>
            </a:pPr>
            <a:r>
              <a:rPr lang="en-GB" dirty="0">
                <a:solidFill>
                  <a:schemeClr val="bg1"/>
                </a:solidFill>
              </a:rPr>
              <a:t>4.</a:t>
            </a:r>
            <a:fld id="{00000000-1234-1234-1234-123412341234}" type="slidenum">
              <a:rPr lang="en-GB" smtClean="0">
                <a:solidFill>
                  <a:schemeClr val="bg1"/>
                </a:solidFill>
              </a:rPr>
              <a:t>13</a:t>
            </a:fld>
            <a:endParaRPr lang="en-GB" dirty="0">
              <a:solidFill>
                <a:schemeClr val="bg1"/>
              </a:solidFill>
            </a:endParaRPr>
          </a:p>
        </p:txBody>
      </p:sp>
      <p:sp>
        <p:nvSpPr>
          <p:cNvPr id="8" name="Google Shape;172;p36">
            <a:extLst>
              <a:ext uri="{FF2B5EF4-FFF2-40B4-BE49-F238E27FC236}">
                <a16:creationId xmlns:a16="http://schemas.microsoft.com/office/drawing/2014/main" id="{232C6B77-36D0-2345-9224-FF7069F8CCC3}"/>
              </a:ext>
            </a:extLst>
          </p:cNvPr>
          <p:cNvSpPr txBox="1">
            <a:spLocks/>
          </p:cNvSpPr>
          <p:nvPr/>
        </p:nvSpPr>
        <p:spPr>
          <a:xfrm>
            <a:off x="0" y="4190036"/>
            <a:ext cx="2766350" cy="995372"/>
          </a:xfrm>
          <a:prstGeom prst="rect">
            <a:avLst/>
          </a:prstGeom>
          <a:solidFill>
            <a:srgbClr val="E35205"/>
          </a:solidFill>
          <a:ln>
            <a:noFill/>
          </a:ln>
        </p:spPr>
        <p:txBody>
          <a:bodyPr spcFirstLastPara="1" wrap="square" lIns="0" tIns="0" rIns="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sz="2000" b="1" dirty="0">
                <a:solidFill>
                  <a:schemeClr val="bg1"/>
                </a:solidFill>
              </a:rPr>
              <a:t>Kronos Quartet</a:t>
            </a:r>
            <a:br>
              <a:rPr lang="en-GB" sz="2000" b="1" dirty="0">
                <a:solidFill>
                  <a:schemeClr val="bg1"/>
                </a:solidFill>
              </a:rPr>
            </a:br>
            <a:r>
              <a:rPr lang="en-GB" sz="1400" dirty="0">
                <a:solidFill>
                  <a:schemeClr val="bg1"/>
                </a:solidFill>
              </a:rPr>
              <a:t>Photographer Jay </a:t>
            </a:r>
            <a:r>
              <a:rPr lang="en-GB" sz="1400" dirty="0" err="1">
                <a:solidFill>
                  <a:schemeClr val="bg1"/>
                </a:solidFill>
              </a:rPr>
              <a:t>Blakesberg</a:t>
            </a:r>
            <a:endParaRPr lang="en-GB" sz="1400" b="1" dirty="0">
              <a:solidFill>
                <a:schemeClr val="bg1"/>
              </a:solidFill>
            </a:endParaRPr>
          </a:p>
        </p:txBody>
      </p:sp>
    </p:spTree>
    <p:extLst>
      <p:ext uri="{BB962C8B-B14F-4D97-AF65-F5344CB8AC3E}">
        <p14:creationId xmlns:p14="http://schemas.microsoft.com/office/powerpoint/2010/main" val="1676272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2" name="Rectangle 1">
            <a:extLst>
              <a:ext uri="{FF2B5EF4-FFF2-40B4-BE49-F238E27FC236}">
                <a16:creationId xmlns:a16="http://schemas.microsoft.com/office/drawing/2014/main" id="{235CEC7C-25EF-234A-8B81-C8E3963D4742}"/>
              </a:ext>
            </a:extLst>
          </p:cNvPr>
          <p:cNvSpPr/>
          <p:nvPr/>
        </p:nvSpPr>
        <p:spPr>
          <a:xfrm>
            <a:off x="0" y="0"/>
            <a:ext cx="9192445" cy="5143500"/>
          </a:xfrm>
          <a:prstGeom prst="rect">
            <a:avLst/>
          </a:pr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E"/>
              </a:solidFill>
            </a:endParaRPr>
          </a:p>
        </p:txBody>
      </p:sp>
      <p:sp>
        <p:nvSpPr>
          <p:cNvPr id="105" name="Google Shape;105;p26"/>
          <p:cNvSpPr txBox="1">
            <a:spLocks noGrp="1"/>
          </p:cNvSpPr>
          <p:nvPr>
            <p:ph type="title"/>
          </p:nvPr>
        </p:nvSpPr>
        <p:spPr>
          <a:xfrm>
            <a:off x="0" y="2160000"/>
            <a:ext cx="9144000" cy="99033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400" dirty="0">
                <a:solidFill>
                  <a:schemeClr val="bg1"/>
                </a:solidFill>
                <a:latin typeface="ITC New Baskerville Std" panose="02020602060506020304" pitchFamily="18" charset="0"/>
              </a:rPr>
              <a:t>LESSON 4.3: </a:t>
            </a:r>
            <a:br>
              <a:rPr lang="en-GB" sz="2400" dirty="0">
                <a:solidFill>
                  <a:schemeClr val="bg1"/>
                </a:solidFill>
                <a:latin typeface="ITC New Baskerville Std" panose="02020602060506020304" pitchFamily="18" charset="0"/>
              </a:rPr>
            </a:br>
            <a:r>
              <a:rPr lang="en-GB" sz="3400" dirty="0">
                <a:solidFill>
                  <a:schemeClr val="bg1"/>
                </a:solidFill>
                <a:latin typeface="ITC New Baskerville Std" panose="02020602060506020304" pitchFamily="18" charset="0"/>
              </a:rPr>
              <a:t>THE POWER OF MUSIC</a:t>
            </a:r>
          </a:p>
        </p:txBody>
      </p:sp>
      <p:sp>
        <p:nvSpPr>
          <p:cNvPr id="106" name="Google Shape;106;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GB" dirty="0">
                <a:solidFill>
                  <a:schemeClr val="bg1"/>
                </a:solidFill>
              </a:rPr>
              <a:t>4.</a:t>
            </a:r>
            <a:fld id="{00000000-1234-1234-1234-123412341234}" type="slidenum">
              <a:rPr lang="en-GB" smtClean="0">
                <a:solidFill>
                  <a:schemeClr val="bg1"/>
                </a:solidFill>
              </a:rPr>
              <a:t>14</a:t>
            </a:fld>
            <a:endParaRPr dirty="0">
              <a:solidFill>
                <a:schemeClr val="bg1"/>
              </a:solidFill>
            </a:endParaRPr>
          </a:p>
        </p:txBody>
      </p:sp>
      <p:pic>
        <p:nvPicPr>
          <p:cNvPr id="18" name="Picture 17">
            <a:extLst>
              <a:ext uri="{FF2B5EF4-FFF2-40B4-BE49-F238E27FC236}">
                <a16:creationId xmlns:a16="http://schemas.microsoft.com/office/drawing/2014/main" id="{011BEFB4-10F6-534A-95E3-0FD2E8ADEC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150069" cy="1050701"/>
          </a:xfrm>
          <a:prstGeom prst="rect">
            <a:avLst/>
          </a:prstGeom>
        </p:spPr>
      </p:pic>
      <p:pic>
        <p:nvPicPr>
          <p:cNvPr id="21" name="Picture 20">
            <a:extLst>
              <a:ext uri="{FF2B5EF4-FFF2-40B4-BE49-F238E27FC236}">
                <a16:creationId xmlns:a16="http://schemas.microsoft.com/office/drawing/2014/main" id="{6990DD4F-241F-8B49-A15A-806CB6D7DFD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51683" y="5075"/>
            <a:ext cx="4140762" cy="1050701"/>
          </a:xfrm>
          <a:prstGeom prst="rect">
            <a:avLst/>
          </a:prstGeom>
        </p:spPr>
      </p:pic>
    </p:spTree>
    <p:extLst>
      <p:ext uri="{BB962C8B-B14F-4D97-AF65-F5344CB8AC3E}">
        <p14:creationId xmlns:p14="http://schemas.microsoft.com/office/powerpoint/2010/main" val="2940513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4" name="Picture 3">
            <a:extLst>
              <a:ext uri="{FF2B5EF4-FFF2-40B4-BE49-F238E27FC236}">
                <a16:creationId xmlns:a16="http://schemas.microsoft.com/office/drawing/2014/main" id="{D30A32B6-E31F-E749-91CE-D5D1ECAA3A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7833"/>
          <a:stretch/>
        </p:blipFill>
        <p:spPr>
          <a:xfrm>
            <a:off x="-19453" y="4249571"/>
            <a:ext cx="9163453" cy="893929"/>
          </a:xfrm>
          <a:prstGeom prst="rect">
            <a:avLst/>
          </a:prstGeom>
        </p:spPr>
      </p:pic>
      <p:sp>
        <p:nvSpPr>
          <p:cNvPr id="121" name="Google Shape;121;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GB" dirty="0"/>
              <a:t>4.</a:t>
            </a:r>
            <a:fld id="{00000000-1234-1234-1234-123412341234}" type="slidenum">
              <a:rPr lang="en-GB" smtClean="0"/>
              <a:t>15</a:t>
            </a:fld>
            <a:endParaRPr dirty="0"/>
          </a:p>
        </p:txBody>
      </p:sp>
      <p:sp>
        <p:nvSpPr>
          <p:cNvPr id="12" name="Google Shape;151;p27">
            <a:extLst>
              <a:ext uri="{FF2B5EF4-FFF2-40B4-BE49-F238E27FC236}">
                <a16:creationId xmlns:a16="http://schemas.microsoft.com/office/drawing/2014/main" id="{223D8454-4A8B-AD47-8F5E-6413B4ED2B86}"/>
              </a:ext>
            </a:extLst>
          </p:cNvPr>
          <p:cNvSpPr txBox="1"/>
          <p:nvPr/>
        </p:nvSpPr>
        <p:spPr>
          <a:xfrm>
            <a:off x="386370" y="2151799"/>
            <a:ext cx="1969112" cy="2056407"/>
          </a:xfrm>
          <a:prstGeom prst="rect">
            <a:avLst/>
          </a:prstGeom>
          <a:solidFill>
            <a:srgbClr val="E35205">
              <a:alpha val="70000"/>
            </a:srgbClr>
          </a:solid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200" dirty="0">
                <a:solidFill>
                  <a:schemeClr val="bg1"/>
                </a:solidFill>
                <a:latin typeface="ITC New Baskerville Std" panose="02020602060506020304" pitchFamily="18" charset="0"/>
              </a:rPr>
              <a:t>‘Every individual can respond to art and music whether it emanates from a different culture or not. For after all, art is a matter of humanity just as much as it is a matter of identity.’ </a:t>
            </a:r>
            <a:endParaRPr sz="1200" dirty="0">
              <a:solidFill>
                <a:schemeClr val="bg1"/>
              </a:solidFill>
              <a:latin typeface="ITC New Baskerville Std" panose="02020602060506020304" pitchFamily="18" charset="0"/>
            </a:endParaRPr>
          </a:p>
          <a:p>
            <a:pPr marL="0" lvl="0" indent="0" algn="l" rtl="0">
              <a:spcBef>
                <a:spcPts val="0"/>
              </a:spcBef>
              <a:spcAft>
                <a:spcPts val="0"/>
              </a:spcAft>
              <a:buNone/>
            </a:pPr>
            <a:endParaRPr sz="900" b="1"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900" b="1" dirty="0">
                <a:solidFill>
                  <a:schemeClr val="bg1"/>
                </a:solidFill>
                <a:latin typeface="Arial" panose="020B0604020202020204" pitchFamily="34" charset="0"/>
                <a:cs typeface="Arial" panose="020B0604020202020204" pitchFamily="34" charset="0"/>
              </a:rPr>
              <a:t>His Highness the Aga Khan</a:t>
            </a:r>
            <a:endParaRPr sz="900" b="1" dirty="0">
              <a:solidFill>
                <a:schemeClr val="bg1"/>
              </a:solidFill>
              <a:latin typeface="Arial" panose="020B0604020202020204" pitchFamily="34" charset="0"/>
              <a:cs typeface="Arial" panose="020B0604020202020204" pitchFamily="34" charset="0"/>
            </a:endParaRPr>
          </a:p>
        </p:txBody>
      </p:sp>
      <p:sp>
        <p:nvSpPr>
          <p:cNvPr id="13" name="Google Shape;149;p27">
            <a:extLst>
              <a:ext uri="{FF2B5EF4-FFF2-40B4-BE49-F238E27FC236}">
                <a16:creationId xmlns:a16="http://schemas.microsoft.com/office/drawing/2014/main" id="{8CD2F317-117C-E54A-86E2-2AE83677DC73}"/>
              </a:ext>
            </a:extLst>
          </p:cNvPr>
          <p:cNvSpPr txBox="1"/>
          <p:nvPr/>
        </p:nvSpPr>
        <p:spPr>
          <a:xfrm>
            <a:off x="2493819" y="2151799"/>
            <a:ext cx="1993944" cy="2056407"/>
          </a:xfrm>
          <a:prstGeom prst="rect">
            <a:avLst/>
          </a:prstGeom>
          <a:solidFill>
            <a:srgbClr val="E35205">
              <a:alpha val="70000"/>
            </a:srgbClr>
          </a:solidFill>
          <a:ln w="9525" cap="flat" cmpd="sng">
            <a:noFill/>
            <a:prstDash val="solid"/>
            <a:round/>
            <a:headEnd type="none" w="sm" len="sm"/>
            <a:tailEnd type="none" w="sm" len="sm"/>
          </a:ln>
        </p:spPr>
        <p:txBody>
          <a:bodyPr spcFirstLastPara="1" wrap="square" lIns="91425" tIns="91425" rIns="91425" bIns="91425" anchor="t" anchorCtr="0">
            <a:noAutofit/>
          </a:bodyPr>
          <a:lstStyle/>
          <a:p>
            <a:r>
              <a:rPr lang="en-GB" sz="1200" dirty="0">
                <a:solidFill>
                  <a:schemeClr val="bg1"/>
                </a:solidFill>
                <a:latin typeface="ITC New Baskerville Std" panose="02020602060506020304" pitchFamily="18" charset="0"/>
              </a:rPr>
              <a:t>‘Music can strengthen a sense of community by imbuing its members </a:t>
            </a:r>
            <a:br>
              <a:rPr lang="en-GB" sz="1200" dirty="0">
                <a:solidFill>
                  <a:schemeClr val="bg1"/>
                </a:solidFill>
                <a:latin typeface="ITC New Baskerville Std" panose="02020602060506020304" pitchFamily="18" charset="0"/>
              </a:rPr>
            </a:br>
            <a:r>
              <a:rPr lang="en-GB" sz="1200" dirty="0">
                <a:solidFill>
                  <a:schemeClr val="bg1"/>
                </a:solidFill>
                <a:latin typeface="ITC New Baskerville Std" panose="02020602060506020304" pitchFamily="18" charset="0"/>
              </a:rPr>
              <a:t>with a collective sense of their own shared history and identity.’ </a:t>
            </a:r>
          </a:p>
          <a:p>
            <a:pPr marL="0" lvl="0" indent="0" algn="l" rtl="0">
              <a:spcBef>
                <a:spcPts val="0"/>
              </a:spcBef>
              <a:spcAft>
                <a:spcPts val="0"/>
              </a:spcAft>
              <a:buNone/>
            </a:pPr>
            <a:endParaRPr lang="en-GB" sz="900" b="1" dirty="0">
              <a:solidFill>
                <a:schemeClr val="bg1"/>
              </a:solidFill>
            </a:endParaRPr>
          </a:p>
          <a:p>
            <a:pPr lvl="0"/>
            <a:r>
              <a:rPr lang="en-GB" sz="900" b="1" dirty="0" err="1">
                <a:solidFill>
                  <a:schemeClr val="bg1"/>
                </a:solidFill>
              </a:rPr>
              <a:t>Fairouz</a:t>
            </a:r>
            <a:r>
              <a:rPr lang="en-GB" sz="900" b="1" dirty="0">
                <a:solidFill>
                  <a:schemeClr val="bg1"/>
                </a:solidFill>
              </a:rPr>
              <a:t> </a:t>
            </a:r>
            <a:r>
              <a:rPr lang="en-GB" sz="900" b="1" dirty="0" err="1">
                <a:solidFill>
                  <a:schemeClr val="bg1"/>
                </a:solidFill>
              </a:rPr>
              <a:t>Nishanova</a:t>
            </a:r>
            <a:r>
              <a:rPr lang="en-GB" sz="900" b="1" dirty="0">
                <a:solidFill>
                  <a:schemeClr val="bg1"/>
                </a:solidFill>
              </a:rPr>
              <a:t>, Director of the Aga Khan Music Programme</a:t>
            </a:r>
            <a:endParaRPr sz="900" b="1" dirty="0">
              <a:solidFill>
                <a:schemeClr val="bg1"/>
              </a:solidFill>
            </a:endParaRPr>
          </a:p>
        </p:txBody>
      </p:sp>
      <p:sp>
        <p:nvSpPr>
          <p:cNvPr id="14" name="Google Shape;150;p27">
            <a:extLst>
              <a:ext uri="{FF2B5EF4-FFF2-40B4-BE49-F238E27FC236}">
                <a16:creationId xmlns:a16="http://schemas.microsoft.com/office/drawing/2014/main" id="{3CE039BD-AB2A-6F40-8962-54F556C2107F}"/>
              </a:ext>
            </a:extLst>
          </p:cNvPr>
          <p:cNvSpPr txBox="1"/>
          <p:nvPr/>
        </p:nvSpPr>
        <p:spPr>
          <a:xfrm>
            <a:off x="4627419" y="2151799"/>
            <a:ext cx="1996053" cy="2056407"/>
          </a:xfrm>
          <a:prstGeom prst="rect">
            <a:avLst/>
          </a:prstGeom>
          <a:solidFill>
            <a:srgbClr val="E35205">
              <a:alpha val="70000"/>
            </a:srgbClr>
          </a:solidFill>
          <a:ln w="9525" cap="flat" cmpd="sng">
            <a:noFill/>
            <a:prstDash val="solid"/>
            <a:round/>
            <a:headEnd type="none" w="sm" len="sm"/>
            <a:tailEnd type="none" w="sm" len="sm"/>
          </a:ln>
        </p:spPr>
        <p:txBody>
          <a:bodyPr spcFirstLastPara="1" wrap="square" lIns="91425" tIns="91425" rIns="91425" bIns="91425" anchor="t" anchorCtr="0">
            <a:noAutofit/>
          </a:bodyPr>
          <a:lstStyle/>
          <a:p>
            <a:r>
              <a:rPr lang="en-GB" sz="1200" dirty="0">
                <a:solidFill>
                  <a:schemeClr val="bg1"/>
                </a:solidFill>
                <a:latin typeface="ITC New Baskerville Std" panose="02020602060506020304" pitchFamily="18" charset="0"/>
              </a:rPr>
              <a:t>‘One connection — the one neglected in talk of cultural patrimony — is the connection not through identity but despite difference.’ </a:t>
            </a:r>
          </a:p>
          <a:p>
            <a:r>
              <a:rPr lang="en-GB" sz="900" b="1" dirty="0">
                <a:solidFill>
                  <a:schemeClr val="bg1"/>
                </a:solidFill>
              </a:rPr>
              <a:t> </a:t>
            </a:r>
          </a:p>
          <a:p>
            <a:r>
              <a:rPr lang="en-GB" sz="900" b="1" dirty="0">
                <a:solidFill>
                  <a:schemeClr val="bg1"/>
                </a:solidFill>
              </a:rPr>
              <a:t>Kwame Anthony Appiah, Philosopher, Cultural theorist, Novelist</a:t>
            </a:r>
          </a:p>
        </p:txBody>
      </p:sp>
      <p:sp>
        <p:nvSpPr>
          <p:cNvPr id="17" name="Google Shape;150;p27">
            <a:extLst>
              <a:ext uri="{FF2B5EF4-FFF2-40B4-BE49-F238E27FC236}">
                <a16:creationId xmlns:a16="http://schemas.microsoft.com/office/drawing/2014/main" id="{D897FE09-05A0-7F49-B01B-442506F7FD73}"/>
              </a:ext>
            </a:extLst>
          </p:cNvPr>
          <p:cNvSpPr txBox="1"/>
          <p:nvPr/>
        </p:nvSpPr>
        <p:spPr>
          <a:xfrm>
            <a:off x="6760490" y="2151799"/>
            <a:ext cx="1996053" cy="2056407"/>
          </a:xfrm>
          <a:prstGeom prst="rect">
            <a:avLst/>
          </a:prstGeom>
          <a:solidFill>
            <a:srgbClr val="E35205">
              <a:alpha val="70000"/>
            </a:srgbClr>
          </a:solidFill>
          <a:ln w="9525" cap="flat" cmpd="sng">
            <a:noFill/>
            <a:prstDash val="solid"/>
            <a:round/>
            <a:headEnd type="none" w="sm" len="sm"/>
            <a:tailEnd type="none" w="sm" len="sm"/>
          </a:ln>
        </p:spPr>
        <p:txBody>
          <a:bodyPr spcFirstLastPara="1" wrap="square" lIns="91425" tIns="91425" rIns="91425" bIns="91425" anchor="t" anchorCtr="0">
            <a:noAutofit/>
          </a:bodyPr>
          <a:lstStyle/>
          <a:p>
            <a:r>
              <a:rPr lang="en-GB" dirty="0">
                <a:solidFill>
                  <a:schemeClr val="bg1"/>
                </a:solidFill>
                <a:latin typeface="ITC New Baskerville Std" panose="02020602060506020304" pitchFamily="18" charset="0"/>
              </a:rPr>
              <a:t>‘Music is the universal language of mankind.’ </a:t>
            </a:r>
          </a:p>
          <a:p>
            <a:endParaRPr lang="en-GB" sz="900" b="1" dirty="0">
              <a:solidFill>
                <a:schemeClr val="bg1"/>
              </a:solidFill>
            </a:endParaRPr>
          </a:p>
          <a:p>
            <a:r>
              <a:rPr lang="en-GB" sz="900" b="1" dirty="0">
                <a:solidFill>
                  <a:schemeClr val="bg1"/>
                </a:solidFill>
              </a:rPr>
              <a:t>Henry Wadsworth Longfellow, Poet</a:t>
            </a:r>
          </a:p>
        </p:txBody>
      </p:sp>
      <p:pic>
        <p:nvPicPr>
          <p:cNvPr id="16" name="Google Shape;164;p28">
            <a:extLst>
              <a:ext uri="{FF2B5EF4-FFF2-40B4-BE49-F238E27FC236}">
                <a16:creationId xmlns:a16="http://schemas.microsoft.com/office/drawing/2014/main" id="{565DBB07-5198-2E48-9C19-C4172E1F0728}"/>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386370" y="332924"/>
            <a:ext cx="1969112" cy="1818875"/>
          </a:xfrm>
          <a:prstGeom prst="rect">
            <a:avLst/>
          </a:prstGeom>
          <a:noFill/>
          <a:ln>
            <a:noFill/>
          </a:ln>
        </p:spPr>
      </p:pic>
      <p:pic>
        <p:nvPicPr>
          <p:cNvPr id="19" name="Google Shape;167;p28">
            <a:extLst>
              <a:ext uri="{FF2B5EF4-FFF2-40B4-BE49-F238E27FC236}">
                <a16:creationId xmlns:a16="http://schemas.microsoft.com/office/drawing/2014/main" id="{5B42F399-CEB1-D248-891B-4DAE9E7AB403}"/>
              </a:ext>
            </a:extLst>
          </p:cNvPr>
          <p:cNvPicPr preferRelativeResize="0"/>
          <p:nvPr/>
        </p:nvPicPr>
        <p:blipFill rotWithShape="1">
          <a:blip r:embed="rId5" cstate="screen">
            <a:extLst>
              <a:ext uri="{28A0092B-C50C-407E-A947-70E740481C1C}">
                <a14:useLocalDpi xmlns:a14="http://schemas.microsoft.com/office/drawing/2010/main"/>
              </a:ext>
            </a:extLst>
          </a:blip>
          <a:srcRect/>
          <a:stretch/>
        </p:blipFill>
        <p:spPr>
          <a:xfrm>
            <a:off x="2493819" y="332924"/>
            <a:ext cx="1993943" cy="1818875"/>
          </a:xfrm>
          <a:prstGeom prst="rect">
            <a:avLst/>
          </a:prstGeom>
          <a:noFill/>
          <a:ln>
            <a:noFill/>
          </a:ln>
        </p:spPr>
      </p:pic>
      <p:pic>
        <p:nvPicPr>
          <p:cNvPr id="20" name="Google Shape;165;p28">
            <a:extLst>
              <a:ext uri="{FF2B5EF4-FFF2-40B4-BE49-F238E27FC236}">
                <a16:creationId xmlns:a16="http://schemas.microsoft.com/office/drawing/2014/main" id="{D164F2AA-E7A2-A64A-A126-A4AA696A3C29}"/>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626102" y="332923"/>
            <a:ext cx="1997370" cy="1818875"/>
          </a:xfrm>
          <a:prstGeom prst="rect">
            <a:avLst/>
          </a:prstGeom>
          <a:noFill/>
          <a:ln>
            <a:noFill/>
          </a:ln>
        </p:spPr>
      </p:pic>
      <p:pic>
        <p:nvPicPr>
          <p:cNvPr id="3" name="Picture 2">
            <a:extLst>
              <a:ext uri="{FF2B5EF4-FFF2-40B4-BE49-F238E27FC236}">
                <a16:creationId xmlns:a16="http://schemas.microsoft.com/office/drawing/2014/main" id="{7AD22963-24D4-294B-95DE-0B1EE1482BD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758383" y="332923"/>
            <a:ext cx="2005310" cy="1818875"/>
          </a:xfrm>
          <a:prstGeom prst="rect">
            <a:avLst/>
          </a:prstGeom>
        </p:spPr>
      </p:pic>
      <p:sp>
        <p:nvSpPr>
          <p:cNvPr id="5" name="TextBox 4">
            <a:extLst>
              <a:ext uri="{FF2B5EF4-FFF2-40B4-BE49-F238E27FC236}">
                <a16:creationId xmlns:a16="http://schemas.microsoft.com/office/drawing/2014/main" id="{68EF92F5-378A-BF4C-9569-8408E6AD7A2A}"/>
              </a:ext>
            </a:extLst>
          </p:cNvPr>
          <p:cNvSpPr txBox="1"/>
          <p:nvPr/>
        </p:nvSpPr>
        <p:spPr>
          <a:xfrm>
            <a:off x="302675" y="4261397"/>
            <a:ext cx="8370173" cy="430887"/>
          </a:xfrm>
          <a:prstGeom prst="rect">
            <a:avLst/>
          </a:prstGeom>
          <a:noFill/>
        </p:spPr>
        <p:txBody>
          <a:bodyPr wrap="square" rtlCol="0">
            <a:spAutoFit/>
          </a:bodyPr>
          <a:lstStyle/>
          <a:p>
            <a:r>
              <a:rPr lang="en-GB" sz="800" dirty="0"/>
              <a:t>Images:  His Highness the Aga Khan, AKDN  </a:t>
            </a:r>
            <a:r>
              <a:rPr lang="en-GB" sz="800" dirty="0">
                <a:solidFill>
                  <a:srgbClr val="E35205"/>
                </a:solidFill>
              </a:rPr>
              <a:t>|</a:t>
            </a:r>
            <a:r>
              <a:rPr lang="en-GB" sz="800" dirty="0"/>
              <a:t>  </a:t>
            </a:r>
            <a:r>
              <a:rPr lang="en-GB" sz="800" dirty="0" err="1"/>
              <a:t>Fairouz</a:t>
            </a:r>
            <a:r>
              <a:rPr lang="en-GB" sz="800" dirty="0"/>
              <a:t> </a:t>
            </a:r>
            <a:r>
              <a:rPr lang="en-GB" sz="800" dirty="0" err="1"/>
              <a:t>Nishanova</a:t>
            </a:r>
            <a:r>
              <a:rPr lang="en-GB" sz="800" dirty="0"/>
              <a:t>. Photographer AKTC/AKDN  </a:t>
            </a:r>
            <a:r>
              <a:rPr lang="en-GB" sz="800" dirty="0">
                <a:solidFill>
                  <a:srgbClr val="E35205"/>
                </a:solidFill>
              </a:rPr>
              <a:t>|</a:t>
            </a:r>
            <a:r>
              <a:rPr lang="en-GB" sz="800" dirty="0"/>
              <a:t>  Kwame Anthony Appiah, </a:t>
            </a:r>
            <a:r>
              <a:rPr lang="en-GB" sz="800" dirty="0" err="1"/>
              <a:t>Smith.edu</a:t>
            </a:r>
            <a:r>
              <a:rPr lang="en-GB" sz="800" dirty="0"/>
              <a:t>  </a:t>
            </a:r>
            <a:r>
              <a:rPr lang="en-GB" sz="800" dirty="0">
                <a:solidFill>
                  <a:srgbClr val="E35205"/>
                </a:solidFill>
              </a:rPr>
              <a:t>|</a:t>
            </a:r>
            <a:r>
              <a:rPr lang="en-GB" sz="800" dirty="0"/>
              <a:t>  Henry Wadsworth Longfellow, poet</a:t>
            </a:r>
          </a:p>
          <a:p>
            <a:endParaRPr lang="en-US" dirty="0"/>
          </a:p>
        </p:txBody>
      </p:sp>
    </p:spTree>
    <p:extLst>
      <p:ext uri="{BB962C8B-B14F-4D97-AF65-F5344CB8AC3E}">
        <p14:creationId xmlns:p14="http://schemas.microsoft.com/office/powerpoint/2010/main" val="949373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4" name="Picture 3">
            <a:extLst>
              <a:ext uri="{FF2B5EF4-FFF2-40B4-BE49-F238E27FC236}">
                <a16:creationId xmlns:a16="http://schemas.microsoft.com/office/drawing/2014/main" id="{D30A32B6-E31F-E749-91CE-D5D1ECAA3A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7833"/>
          <a:stretch/>
        </p:blipFill>
        <p:spPr>
          <a:xfrm>
            <a:off x="0" y="4280766"/>
            <a:ext cx="9163453" cy="893929"/>
          </a:xfrm>
          <a:prstGeom prst="rect">
            <a:avLst/>
          </a:prstGeom>
        </p:spPr>
      </p:pic>
      <p:sp>
        <p:nvSpPr>
          <p:cNvPr id="121" name="Google Shape;121;p28"/>
          <p:cNvSpPr txBox="1">
            <a:spLocks noGrp="1"/>
          </p:cNvSpPr>
          <p:nvPr>
            <p:ph type="sldNum" idx="12"/>
          </p:nvPr>
        </p:nvSpPr>
        <p:spPr>
          <a:xfrm>
            <a:off x="8472458" y="4662000"/>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GB" dirty="0"/>
              <a:t>4.</a:t>
            </a:r>
            <a:fld id="{00000000-1234-1234-1234-123412341234}" type="slidenum">
              <a:rPr lang="en-GB" smtClean="0"/>
              <a:t>16</a:t>
            </a:fld>
            <a:endParaRPr dirty="0"/>
          </a:p>
        </p:txBody>
      </p:sp>
      <p:pic>
        <p:nvPicPr>
          <p:cNvPr id="7" name="Google Shape;153;p27">
            <a:extLst>
              <a:ext uri="{FF2B5EF4-FFF2-40B4-BE49-F238E27FC236}">
                <a16:creationId xmlns:a16="http://schemas.microsoft.com/office/drawing/2014/main" id="{FF9FB5E5-8D89-3240-9113-82D43F909A94}"/>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385051" y="341889"/>
            <a:ext cx="1971750" cy="1818875"/>
          </a:xfrm>
          <a:prstGeom prst="rect">
            <a:avLst/>
          </a:prstGeom>
          <a:noFill/>
          <a:ln>
            <a:noFill/>
          </a:ln>
        </p:spPr>
      </p:pic>
      <p:pic>
        <p:nvPicPr>
          <p:cNvPr id="8" name="Google Shape;152;p27">
            <a:extLst>
              <a:ext uri="{FF2B5EF4-FFF2-40B4-BE49-F238E27FC236}">
                <a16:creationId xmlns:a16="http://schemas.microsoft.com/office/drawing/2014/main" id="{106125FD-45C1-8D4E-8802-EA48F8637A57}"/>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r="-625"/>
          <a:stretch/>
        </p:blipFill>
        <p:spPr>
          <a:xfrm>
            <a:off x="2496457" y="320993"/>
            <a:ext cx="1993944" cy="1830806"/>
          </a:xfrm>
          <a:prstGeom prst="rect">
            <a:avLst/>
          </a:prstGeom>
          <a:noFill/>
          <a:ln>
            <a:noFill/>
          </a:ln>
        </p:spPr>
      </p:pic>
      <p:pic>
        <p:nvPicPr>
          <p:cNvPr id="9" name="Google Shape;155;p27">
            <a:extLst>
              <a:ext uri="{FF2B5EF4-FFF2-40B4-BE49-F238E27FC236}">
                <a16:creationId xmlns:a16="http://schemas.microsoft.com/office/drawing/2014/main" id="{02F3B595-C3B4-BD4F-960E-380E2DD01334}"/>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630057" y="320994"/>
            <a:ext cx="1993415" cy="1830806"/>
          </a:xfrm>
          <a:prstGeom prst="rect">
            <a:avLst/>
          </a:prstGeom>
          <a:noFill/>
          <a:ln>
            <a:noFill/>
          </a:ln>
        </p:spPr>
      </p:pic>
      <p:pic>
        <p:nvPicPr>
          <p:cNvPr id="10" name="Google Shape;156;p27">
            <a:extLst>
              <a:ext uri="{FF2B5EF4-FFF2-40B4-BE49-F238E27FC236}">
                <a16:creationId xmlns:a16="http://schemas.microsoft.com/office/drawing/2014/main" id="{919D85C4-876B-814C-A2AC-DB7C6ADAC7E6}"/>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b="-560"/>
          <a:stretch/>
        </p:blipFill>
        <p:spPr>
          <a:xfrm>
            <a:off x="6763128" y="320994"/>
            <a:ext cx="1983680" cy="1920761"/>
          </a:xfrm>
          <a:prstGeom prst="rect">
            <a:avLst/>
          </a:prstGeom>
          <a:noFill/>
          <a:ln>
            <a:noFill/>
          </a:ln>
        </p:spPr>
      </p:pic>
      <p:sp>
        <p:nvSpPr>
          <p:cNvPr id="12" name="Google Shape;151;p27">
            <a:extLst>
              <a:ext uri="{FF2B5EF4-FFF2-40B4-BE49-F238E27FC236}">
                <a16:creationId xmlns:a16="http://schemas.microsoft.com/office/drawing/2014/main" id="{223D8454-4A8B-AD47-8F5E-6413B4ED2B86}"/>
              </a:ext>
            </a:extLst>
          </p:cNvPr>
          <p:cNvSpPr txBox="1"/>
          <p:nvPr/>
        </p:nvSpPr>
        <p:spPr>
          <a:xfrm>
            <a:off x="386370" y="2151799"/>
            <a:ext cx="1969112" cy="2259655"/>
          </a:xfrm>
          <a:prstGeom prst="rect">
            <a:avLst/>
          </a:prstGeom>
          <a:solidFill>
            <a:srgbClr val="E35205">
              <a:alpha val="70000"/>
            </a:srgbClr>
          </a:solidFill>
          <a:ln w="9525" cap="flat" cmpd="sng">
            <a:noFill/>
            <a:prstDash val="solid"/>
            <a:round/>
            <a:headEnd type="none" w="sm" len="sm"/>
            <a:tailEnd type="none" w="sm" len="sm"/>
          </a:ln>
        </p:spPr>
        <p:txBody>
          <a:bodyPr spcFirstLastPara="1" wrap="square" lIns="91425" tIns="91425" rIns="91425" bIns="91425" anchor="t" anchorCtr="0">
            <a:noAutofit/>
          </a:bodyPr>
          <a:lstStyle/>
          <a:p>
            <a:pPr lvl="0"/>
            <a:r>
              <a:rPr lang="en-GB" sz="1200" dirty="0">
                <a:solidFill>
                  <a:schemeClr val="bg1"/>
                </a:solidFill>
                <a:latin typeface="ITC New Baskerville Std" panose="02020602060506020304" pitchFamily="18" charset="0"/>
              </a:rPr>
              <a:t>‘Unlike most music which is created with the expectation that it will be heard by human ears, throat singing traditionally had no audience. Rather, it was directed toward the spirit world, as an offering.’ </a:t>
            </a:r>
          </a:p>
          <a:p>
            <a:pPr lvl="0"/>
            <a:endParaRPr lang="en-GB" sz="900" b="1" dirty="0">
              <a:solidFill>
                <a:schemeClr val="bg1"/>
              </a:solidFill>
            </a:endParaRPr>
          </a:p>
          <a:p>
            <a:pPr lvl="0"/>
            <a:r>
              <a:rPr lang="en-GB" sz="800" b="1" dirty="0">
                <a:solidFill>
                  <a:schemeClr val="bg1"/>
                </a:solidFill>
              </a:rPr>
              <a:t>Theodore Levin, Dartmouth College</a:t>
            </a:r>
          </a:p>
          <a:p>
            <a:pPr lvl="0"/>
            <a:r>
              <a:rPr lang="en-GB" sz="800" b="1" dirty="0">
                <a:solidFill>
                  <a:schemeClr val="bg1"/>
                </a:solidFill>
              </a:rPr>
              <a:t>Image of </a:t>
            </a:r>
            <a:r>
              <a:rPr lang="en-GB" sz="800" b="1" dirty="0" err="1">
                <a:solidFill>
                  <a:schemeClr val="bg1"/>
                </a:solidFill>
              </a:rPr>
              <a:t>Huun-Hur</a:t>
            </a:r>
            <a:r>
              <a:rPr lang="en-GB" sz="800" b="1" dirty="0">
                <a:solidFill>
                  <a:schemeClr val="bg1"/>
                </a:solidFill>
              </a:rPr>
              <a:t> Tu</a:t>
            </a:r>
          </a:p>
          <a:p>
            <a:pPr marL="0" lvl="0" indent="0" algn="l" rtl="0">
              <a:spcBef>
                <a:spcPts val="0"/>
              </a:spcBef>
              <a:spcAft>
                <a:spcPts val="0"/>
              </a:spcAft>
              <a:buNone/>
            </a:pPr>
            <a:endParaRPr sz="900" b="1" dirty="0">
              <a:solidFill>
                <a:schemeClr val="bg1"/>
              </a:solidFill>
              <a:latin typeface="Arial" panose="020B0604020202020204" pitchFamily="34" charset="0"/>
              <a:cs typeface="Arial" panose="020B0604020202020204" pitchFamily="34" charset="0"/>
            </a:endParaRPr>
          </a:p>
        </p:txBody>
      </p:sp>
      <p:sp>
        <p:nvSpPr>
          <p:cNvPr id="13" name="Google Shape;149;p27">
            <a:extLst>
              <a:ext uri="{FF2B5EF4-FFF2-40B4-BE49-F238E27FC236}">
                <a16:creationId xmlns:a16="http://schemas.microsoft.com/office/drawing/2014/main" id="{8CD2F317-117C-E54A-86E2-2AE83677DC73}"/>
              </a:ext>
            </a:extLst>
          </p:cNvPr>
          <p:cNvSpPr txBox="1"/>
          <p:nvPr/>
        </p:nvSpPr>
        <p:spPr>
          <a:xfrm>
            <a:off x="2493819" y="2151799"/>
            <a:ext cx="1993944" cy="2259655"/>
          </a:xfrm>
          <a:prstGeom prst="rect">
            <a:avLst/>
          </a:prstGeom>
          <a:solidFill>
            <a:srgbClr val="E35205">
              <a:alpha val="70000"/>
            </a:srgbClr>
          </a:solidFill>
          <a:ln w="9525" cap="flat" cmpd="sng">
            <a:noFill/>
            <a:prstDash val="solid"/>
            <a:round/>
            <a:headEnd type="none" w="sm" len="sm"/>
            <a:tailEnd type="none" w="sm" len="sm"/>
          </a:ln>
        </p:spPr>
        <p:txBody>
          <a:bodyPr spcFirstLastPara="1" wrap="square" lIns="91425" tIns="91425" rIns="91425" bIns="91425" anchor="t" anchorCtr="0">
            <a:noAutofit/>
          </a:bodyPr>
          <a:lstStyle/>
          <a:p>
            <a:pPr lvl="0"/>
            <a:r>
              <a:rPr lang="en-GB" sz="1200" dirty="0">
                <a:solidFill>
                  <a:schemeClr val="bg1"/>
                </a:solidFill>
                <a:latin typeface="ITC New Baskerville Std" panose="02020602060506020304" pitchFamily="18" charset="0"/>
              </a:rPr>
              <a:t>‘The tonality and the musical language, the vocabulary [of the piece] right now is ... very much Chinese.’ </a:t>
            </a:r>
          </a:p>
          <a:p>
            <a:pPr lvl="0"/>
            <a:endParaRPr lang="en-GB" sz="900" b="1" dirty="0">
              <a:latin typeface="Arial" panose="020B0604020202020204" pitchFamily="34" charset="0"/>
              <a:cs typeface="Arial" panose="020B0604020202020204" pitchFamily="34" charset="0"/>
            </a:endParaRPr>
          </a:p>
          <a:p>
            <a:pPr lvl="0"/>
            <a:r>
              <a:rPr lang="en-GB" sz="900" b="1" dirty="0">
                <a:solidFill>
                  <a:schemeClr val="bg1"/>
                </a:solidFill>
                <a:latin typeface="Arial" panose="020B0604020202020204" pitchFamily="34" charset="0"/>
                <a:cs typeface="Arial" panose="020B0604020202020204" pitchFamily="34" charset="0"/>
              </a:rPr>
              <a:t>Wu Man, Pipa Virtuoso </a:t>
            </a:r>
          </a:p>
          <a:p>
            <a:pPr lvl="0"/>
            <a:r>
              <a:rPr lang="en-GB" sz="900" b="1" dirty="0">
                <a:solidFill>
                  <a:schemeClr val="bg1"/>
                </a:solidFill>
                <a:latin typeface="Arial" panose="020B0604020202020204" pitchFamily="34" charset="0"/>
                <a:cs typeface="Arial" panose="020B0604020202020204" pitchFamily="34" charset="0"/>
              </a:rPr>
              <a:t>and Composer, discussing her own work</a:t>
            </a:r>
          </a:p>
        </p:txBody>
      </p:sp>
      <p:sp>
        <p:nvSpPr>
          <p:cNvPr id="14" name="Google Shape;150;p27">
            <a:extLst>
              <a:ext uri="{FF2B5EF4-FFF2-40B4-BE49-F238E27FC236}">
                <a16:creationId xmlns:a16="http://schemas.microsoft.com/office/drawing/2014/main" id="{3CE039BD-AB2A-6F40-8962-54F556C2107F}"/>
              </a:ext>
            </a:extLst>
          </p:cNvPr>
          <p:cNvSpPr txBox="1"/>
          <p:nvPr/>
        </p:nvSpPr>
        <p:spPr>
          <a:xfrm>
            <a:off x="4627419" y="2151799"/>
            <a:ext cx="1996053" cy="2259655"/>
          </a:xfrm>
          <a:prstGeom prst="rect">
            <a:avLst/>
          </a:prstGeom>
          <a:solidFill>
            <a:srgbClr val="E35205">
              <a:alpha val="70000"/>
            </a:srgbClr>
          </a:solid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200" dirty="0">
                <a:solidFill>
                  <a:schemeClr val="bg1"/>
                </a:solidFill>
                <a:latin typeface="ITC New Baskerville Std" panose="02020602060506020304" pitchFamily="18" charset="0"/>
              </a:rPr>
              <a:t>‘The highest aim of our music is to reveal the essence of the universe it reflects, and the Ragas are among the means by which this essence can be apprehended. Thus, through music, one can reach God.’</a:t>
            </a:r>
            <a:endParaRPr sz="1200" dirty="0">
              <a:solidFill>
                <a:schemeClr val="bg1"/>
              </a:solidFill>
              <a:latin typeface="ITC New Baskerville Std" panose="02020602060506020304" pitchFamily="18" charset="0"/>
            </a:endParaRPr>
          </a:p>
          <a:p>
            <a:pPr marL="0" lvl="0" indent="0" algn="l" rtl="0">
              <a:spcBef>
                <a:spcPts val="0"/>
              </a:spcBef>
              <a:spcAft>
                <a:spcPts val="0"/>
              </a:spcAft>
              <a:buNone/>
            </a:pPr>
            <a:endParaRPr sz="900" b="1" dirty="0">
              <a:solidFill>
                <a:schemeClr val="bg1"/>
              </a:solidFill>
            </a:endParaRPr>
          </a:p>
          <a:p>
            <a:pPr marL="0" lvl="0" indent="0" algn="l" rtl="0">
              <a:spcBef>
                <a:spcPts val="0"/>
              </a:spcBef>
              <a:spcAft>
                <a:spcPts val="0"/>
              </a:spcAft>
              <a:buNone/>
            </a:pPr>
            <a:r>
              <a:rPr lang="en-GB" sz="900" b="1" dirty="0">
                <a:solidFill>
                  <a:schemeClr val="bg1"/>
                </a:solidFill>
              </a:rPr>
              <a:t>Ravi Shankar, Sitar Maestro </a:t>
            </a:r>
            <a:endParaRPr sz="900" b="1" dirty="0">
              <a:solidFill>
                <a:schemeClr val="bg1"/>
              </a:solidFill>
            </a:endParaRPr>
          </a:p>
        </p:txBody>
      </p:sp>
      <p:sp>
        <p:nvSpPr>
          <p:cNvPr id="17" name="Google Shape;150;p27">
            <a:extLst>
              <a:ext uri="{FF2B5EF4-FFF2-40B4-BE49-F238E27FC236}">
                <a16:creationId xmlns:a16="http://schemas.microsoft.com/office/drawing/2014/main" id="{D897FE09-05A0-7F49-B01B-442506F7FD73}"/>
              </a:ext>
            </a:extLst>
          </p:cNvPr>
          <p:cNvSpPr txBox="1"/>
          <p:nvPr/>
        </p:nvSpPr>
        <p:spPr>
          <a:xfrm>
            <a:off x="6760490" y="2151799"/>
            <a:ext cx="1996053" cy="2259655"/>
          </a:xfrm>
          <a:prstGeom prst="rect">
            <a:avLst/>
          </a:prstGeom>
          <a:solidFill>
            <a:srgbClr val="E35205">
              <a:alpha val="70000"/>
            </a:srgbClr>
          </a:solid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200" dirty="0">
                <a:solidFill>
                  <a:schemeClr val="bg1"/>
                </a:solidFill>
                <a:latin typeface="ITC New Baskerville Std" panose="02020602060506020304" pitchFamily="18" charset="0"/>
              </a:rPr>
              <a:t>‘Music is a world within itself</a:t>
            </a:r>
          </a:p>
          <a:p>
            <a:pPr marL="0" lvl="0" indent="0" algn="l" rtl="0">
              <a:spcBef>
                <a:spcPts val="0"/>
              </a:spcBef>
              <a:spcAft>
                <a:spcPts val="0"/>
              </a:spcAft>
              <a:buNone/>
            </a:pPr>
            <a:r>
              <a:rPr lang="en-GB" sz="1200" dirty="0">
                <a:solidFill>
                  <a:schemeClr val="bg1"/>
                </a:solidFill>
                <a:latin typeface="ITC New Baskerville Std" panose="02020602060506020304" pitchFamily="18" charset="0"/>
              </a:rPr>
              <a:t>With a language we all understand</a:t>
            </a:r>
          </a:p>
          <a:p>
            <a:pPr marL="0" lvl="0" indent="0" algn="l" rtl="0">
              <a:spcBef>
                <a:spcPts val="0"/>
              </a:spcBef>
              <a:spcAft>
                <a:spcPts val="0"/>
              </a:spcAft>
              <a:buNone/>
            </a:pPr>
            <a:r>
              <a:rPr lang="en-GB" sz="1200" dirty="0">
                <a:solidFill>
                  <a:schemeClr val="bg1"/>
                </a:solidFill>
                <a:latin typeface="ITC New Baskerville Std" panose="02020602060506020304" pitchFamily="18" charset="0"/>
              </a:rPr>
              <a:t>With an equal opportunity</a:t>
            </a:r>
          </a:p>
          <a:p>
            <a:pPr marL="0" lvl="0" indent="0" algn="l" rtl="0">
              <a:spcBef>
                <a:spcPts val="0"/>
              </a:spcBef>
              <a:spcAft>
                <a:spcPts val="0"/>
              </a:spcAft>
              <a:buNone/>
            </a:pPr>
            <a:r>
              <a:rPr lang="en-GB" sz="1200" dirty="0">
                <a:solidFill>
                  <a:schemeClr val="bg1"/>
                </a:solidFill>
                <a:latin typeface="ITC New Baskerville Std" panose="02020602060506020304" pitchFamily="18" charset="0"/>
              </a:rPr>
              <a:t>For all to sing, dance and clap their hands.’</a:t>
            </a:r>
            <a:endParaRPr sz="1200" dirty="0">
              <a:solidFill>
                <a:schemeClr val="bg1"/>
              </a:solidFill>
              <a:latin typeface="ITC New Baskerville Std" panose="02020602060506020304" pitchFamily="18" charset="0"/>
            </a:endParaRPr>
          </a:p>
          <a:p>
            <a:pPr marL="0" lvl="0" indent="0" algn="l" rtl="0">
              <a:spcBef>
                <a:spcPts val="0"/>
              </a:spcBef>
              <a:spcAft>
                <a:spcPts val="0"/>
              </a:spcAft>
              <a:buNone/>
            </a:pPr>
            <a:endParaRPr sz="900" b="1" dirty="0">
              <a:solidFill>
                <a:schemeClr val="bg1"/>
              </a:solidFill>
            </a:endParaRPr>
          </a:p>
          <a:p>
            <a:r>
              <a:rPr lang="en-GB" sz="900" b="1" dirty="0">
                <a:solidFill>
                  <a:schemeClr val="bg1"/>
                </a:solidFill>
              </a:rPr>
              <a:t>Stevie Wonder, Musician and Composer, from his song, </a:t>
            </a:r>
            <a:r>
              <a:rPr lang="en-GB" sz="900" b="1" i="1" dirty="0">
                <a:solidFill>
                  <a:schemeClr val="bg1"/>
                </a:solidFill>
              </a:rPr>
              <a:t>Sir Duke </a:t>
            </a:r>
          </a:p>
          <a:p>
            <a:pPr marL="0" lvl="0" indent="0" algn="l" rtl="0">
              <a:spcBef>
                <a:spcPts val="0"/>
              </a:spcBef>
              <a:spcAft>
                <a:spcPts val="0"/>
              </a:spcAft>
              <a:buNone/>
            </a:pPr>
            <a:endParaRPr sz="900" b="1" dirty="0">
              <a:solidFill>
                <a:schemeClr val="bg1"/>
              </a:solidFill>
            </a:endParaRPr>
          </a:p>
        </p:txBody>
      </p:sp>
      <p:sp>
        <p:nvSpPr>
          <p:cNvPr id="18" name="Google Shape;154;p27">
            <a:extLst>
              <a:ext uri="{FF2B5EF4-FFF2-40B4-BE49-F238E27FC236}">
                <a16:creationId xmlns:a16="http://schemas.microsoft.com/office/drawing/2014/main" id="{E772C02E-DA63-0C40-8594-B0D82CE79EFD}"/>
              </a:ext>
            </a:extLst>
          </p:cNvPr>
          <p:cNvSpPr txBox="1"/>
          <p:nvPr/>
        </p:nvSpPr>
        <p:spPr>
          <a:xfrm>
            <a:off x="385051" y="4532450"/>
            <a:ext cx="4767451" cy="336196"/>
          </a:xfrm>
          <a:prstGeom prst="rect">
            <a:avLst/>
          </a:prstGeom>
          <a:noFill/>
          <a:ln>
            <a:noFill/>
          </a:ln>
        </p:spPr>
        <p:txBody>
          <a:bodyPr spcFirstLastPara="1" wrap="square" lIns="0" tIns="0" rIns="0" bIns="0" anchor="t" anchorCtr="0">
            <a:noAutofit/>
          </a:bodyPr>
          <a:lstStyle/>
          <a:p>
            <a:pPr lvl="0"/>
            <a:r>
              <a:rPr lang="en-GB" sz="800" dirty="0"/>
              <a:t>Images:  </a:t>
            </a:r>
            <a:r>
              <a:rPr lang="en-GB" sz="800" dirty="0" err="1"/>
              <a:t>Huun-Hur</a:t>
            </a:r>
            <a:r>
              <a:rPr lang="en-GB" sz="800" dirty="0"/>
              <a:t> Tu: </a:t>
            </a:r>
            <a:r>
              <a:rPr lang="en-GB" sz="800" dirty="0" err="1"/>
              <a:t>Dicogs</a:t>
            </a:r>
            <a:r>
              <a:rPr lang="en-GB" sz="800" dirty="0"/>
              <a:t>  </a:t>
            </a:r>
            <a:r>
              <a:rPr lang="en-GB" sz="800" dirty="0">
                <a:solidFill>
                  <a:srgbClr val="E35205"/>
                </a:solidFill>
              </a:rPr>
              <a:t>|</a:t>
            </a:r>
            <a:r>
              <a:rPr lang="en-GB" sz="800" dirty="0"/>
              <a:t>  Wu Man: AKDN  </a:t>
            </a:r>
            <a:r>
              <a:rPr lang="en-GB" sz="800" dirty="0">
                <a:solidFill>
                  <a:srgbClr val="E35205"/>
                </a:solidFill>
              </a:rPr>
              <a:t>|</a:t>
            </a:r>
            <a:r>
              <a:rPr lang="en-GB" sz="800" dirty="0"/>
              <a:t>  Ravi Shankar: NPR  </a:t>
            </a:r>
            <a:r>
              <a:rPr lang="en-GB" sz="800" dirty="0">
                <a:solidFill>
                  <a:srgbClr val="E35205"/>
                </a:solidFill>
              </a:rPr>
              <a:t>|</a:t>
            </a:r>
            <a:r>
              <a:rPr lang="en-GB" sz="800" dirty="0"/>
              <a:t>  Stevie Wonder: Rolling Stone</a:t>
            </a:r>
            <a:endParaRPr sz="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E8972-C4D1-1B40-A655-D1C4A11EB0B4}"/>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76A58B97-EA9D-3248-AB1D-9EB13AEEAC5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17</a:t>
            </a:fld>
            <a:endParaRPr lang="en-GB"/>
          </a:p>
        </p:txBody>
      </p:sp>
      <p:pic>
        <p:nvPicPr>
          <p:cNvPr id="5" name="Picture 4" descr="A group of people on a stage&#10;&#10;Description automatically generated">
            <a:hlinkClick r:id="rId3"/>
            <a:extLst>
              <a:ext uri="{FF2B5EF4-FFF2-40B4-BE49-F238E27FC236}">
                <a16:creationId xmlns:a16="http://schemas.microsoft.com/office/drawing/2014/main" id="{407E9328-5810-2548-968E-94F0628DB30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5143499"/>
          </a:xfrm>
          <a:prstGeom prst="rect">
            <a:avLst/>
          </a:prstGeom>
          <a:solidFill>
            <a:schemeClr val="accent2"/>
          </a:solidFill>
        </p:spPr>
      </p:pic>
      <p:sp>
        <p:nvSpPr>
          <p:cNvPr id="6" name="Google Shape;172;p36">
            <a:extLst>
              <a:ext uri="{FF2B5EF4-FFF2-40B4-BE49-F238E27FC236}">
                <a16:creationId xmlns:a16="http://schemas.microsoft.com/office/drawing/2014/main" id="{AED4DDAA-FA90-8D2B-B97B-6389F2FDCD6A}"/>
              </a:ext>
            </a:extLst>
          </p:cNvPr>
          <p:cNvSpPr txBox="1">
            <a:spLocks/>
          </p:cNvSpPr>
          <p:nvPr/>
        </p:nvSpPr>
        <p:spPr>
          <a:xfrm>
            <a:off x="0" y="4023360"/>
            <a:ext cx="5669280" cy="1120140"/>
          </a:xfrm>
          <a:prstGeom prst="rect">
            <a:avLst/>
          </a:prstGeom>
          <a:solidFill>
            <a:srgbClr val="E35205"/>
          </a:solidFill>
          <a:ln>
            <a:noFill/>
          </a:ln>
        </p:spPr>
        <p:txBody>
          <a:bodyPr spcFirstLastPara="1" wrap="square" lIns="0" tIns="108000" rIns="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sz="2000" b="1" dirty="0">
                <a:solidFill>
                  <a:schemeClr val="bg1"/>
                </a:solidFill>
              </a:rPr>
              <a:t>The Aga Khan Master Musicians at the </a:t>
            </a:r>
            <a:br>
              <a:rPr lang="en-GB" sz="2000" b="1" dirty="0">
                <a:solidFill>
                  <a:schemeClr val="bg1"/>
                </a:solidFill>
              </a:rPr>
            </a:br>
            <a:r>
              <a:rPr lang="en-GB" sz="2000" b="1" dirty="0">
                <a:solidFill>
                  <a:schemeClr val="bg1"/>
                </a:solidFill>
              </a:rPr>
              <a:t>Aga Khan Music Awards in Lisbon in 2019. </a:t>
            </a:r>
            <a:br>
              <a:rPr lang="en-GB" sz="2000" b="1" dirty="0">
                <a:solidFill>
                  <a:schemeClr val="bg1"/>
                </a:solidFill>
              </a:rPr>
            </a:br>
            <a:r>
              <a:rPr lang="en-GB" sz="1400" dirty="0">
                <a:solidFill>
                  <a:schemeClr val="bg1"/>
                </a:solidFill>
              </a:rPr>
              <a:t>Photographer Jose Fernandes/AKDN</a:t>
            </a:r>
          </a:p>
          <a:p>
            <a:endParaRPr lang="en-GB" sz="1400" dirty="0">
              <a:solidFill>
                <a:schemeClr val="bg1"/>
              </a:solidFill>
            </a:endParaRPr>
          </a:p>
        </p:txBody>
      </p:sp>
      <p:sp>
        <p:nvSpPr>
          <p:cNvPr id="7" name="Google Shape;106;p26">
            <a:extLst>
              <a:ext uri="{FF2B5EF4-FFF2-40B4-BE49-F238E27FC236}">
                <a16:creationId xmlns:a16="http://schemas.microsoft.com/office/drawing/2014/main" id="{FCE968A8-75A6-8DE3-776D-9554731C17E5}"/>
              </a:ext>
            </a:extLst>
          </p:cNvPr>
          <p:cNvSpPr txBox="1">
            <a:spLocks/>
          </p:cNvSpPr>
          <p:nvPr/>
        </p:nvSpPr>
        <p:spPr>
          <a:xfrm>
            <a:off x="8470800" y="4662000"/>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r>
              <a:rPr lang="en-GB" dirty="0">
                <a:solidFill>
                  <a:schemeClr val="bg1"/>
                </a:solidFill>
              </a:rPr>
              <a:t>4.</a:t>
            </a:r>
            <a:fld id="{00000000-1234-1234-1234-123412341234}" type="slidenum">
              <a:rPr lang="en-GB" smtClean="0">
                <a:solidFill>
                  <a:schemeClr val="bg1"/>
                </a:solidFill>
              </a:rPr>
              <a:pPr/>
              <a:t>17</a:t>
            </a:fld>
            <a:endParaRPr dirty="0">
              <a:solidFill>
                <a:schemeClr val="bg1"/>
              </a:solidFill>
            </a:endParaRPr>
          </a:p>
        </p:txBody>
      </p:sp>
    </p:spTree>
    <p:extLst>
      <p:ext uri="{BB962C8B-B14F-4D97-AF65-F5344CB8AC3E}">
        <p14:creationId xmlns:p14="http://schemas.microsoft.com/office/powerpoint/2010/main" val="3399519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2" name="Rectangle 1">
            <a:extLst>
              <a:ext uri="{FF2B5EF4-FFF2-40B4-BE49-F238E27FC236}">
                <a16:creationId xmlns:a16="http://schemas.microsoft.com/office/drawing/2014/main" id="{235CEC7C-25EF-234A-8B81-C8E3963D4742}"/>
              </a:ext>
            </a:extLst>
          </p:cNvPr>
          <p:cNvSpPr/>
          <p:nvPr/>
        </p:nvSpPr>
        <p:spPr>
          <a:xfrm>
            <a:off x="0" y="0"/>
            <a:ext cx="9192445" cy="5143500"/>
          </a:xfrm>
          <a:prstGeom prst="rect">
            <a:avLst/>
          </a:pr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E"/>
              </a:solidFill>
            </a:endParaRPr>
          </a:p>
        </p:txBody>
      </p:sp>
      <p:sp>
        <p:nvSpPr>
          <p:cNvPr id="105" name="Google Shape;105;p26"/>
          <p:cNvSpPr txBox="1">
            <a:spLocks noGrp="1"/>
          </p:cNvSpPr>
          <p:nvPr>
            <p:ph type="title"/>
          </p:nvPr>
        </p:nvSpPr>
        <p:spPr>
          <a:xfrm>
            <a:off x="0" y="1904060"/>
            <a:ext cx="9144000" cy="190072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400" dirty="0">
                <a:solidFill>
                  <a:schemeClr val="bg1"/>
                </a:solidFill>
                <a:latin typeface="ITC New Baskerville Std" panose="02020602060506020304" pitchFamily="18" charset="0"/>
              </a:rPr>
              <a:t>LESSON 4.6: </a:t>
            </a:r>
            <a:br>
              <a:rPr lang="en-GB" sz="2400" dirty="0">
                <a:solidFill>
                  <a:schemeClr val="bg1"/>
                </a:solidFill>
                <a:latin typeface="ITC New Baskerville Std" panose="02020602060506020304" pitchFamily="18" charset="0"/>
              </a:rPr>
            </a:br>
            <a:r>
              <a:rPr lang="en-GB" sz="3400" dirty="0">
                <a:solidFill>
                  <a:schemeClr val="bg1"/>
                </a:solidFill>
                <a:latin typeface="ITC New Baskerville Std" panose="02020602060506020304" pitchFamily="18" charset="0"/>
              </a:rPr>
              <a:t>LISTENING &amp; RESPONDING </a:t>
            </a:r>
            <a:br>
              <a:rPr lang="en-GB" sz="3400" dirty="0">
                <a:solidFill>
                  <a:schemeClr val="bg1"/>
                </a:solidFill>
                <a:latin typeface="ITC New Baskerville Std" panose="02020602060506020304" pitchFamily="18" charset="0"/>
              </a:rPr>
            </a:br>
            <a:r>
              <a:rPr lang="en-GB" sz="3400" dirty="0">
                <a:solidFill>
                  <a:schemeClr val="bg1"/>
                </a:solidFill>
                <a:latin typeface="ITC New Baskerville Std" panose="02020602060506020304" pitchFamily="18" charset="0"/>
              </a:rPr>
              <a:t>TO </a:t>
            </a:r>
            <a:r>
              <a:rPr lang="en-GB" sz="3400" i="1" dirty="0">
                <a:solidFill>
                  <a:schemeClr val="bg1"/>
                </a:solidFill>
                <a:latin typeface="ITC New Baskerville Std" panose="02020602060506020304" pitchFamily="18" charset="0"/>
              </a:rPr>
              <a:t>URTYN DUU</a:t>
            </a:r>
          </a:p>
        </p:txBody>
      </p:sp>
      <p:sp>
        <p:nvSpPr>
          <p:cNvPr id="106" name="Google Shape;106;p26"/>
          <p:cNvSpPr txBox="1">
            <a:spLocks noGrp="1"/>
          </p:cNvSpPr>
          <p:nvPr>
            <p:ph type="sldNum" idx="12"/>
          </p:nvPr>
        </p:nvSpPr>
        <p:spPr>
          <a:xfrm>
            <a:off x="8470800"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GB" dirty="0">
                <a:solidFill>
                  <a:schemeClr val="bg1"/>
                </a:solidFill>
              </a:rPr>
              <a:t>4.</a:t>
            </a:r>
            <a:fld id="{00000000-1234-1234-1234-123412341234}" type="slidenum">
              <a:rPr lang="en-GB" smtClean="0">
                <a:solidFill>
                  <a:schemeClr val="bg1"/>
                </a:solidFill>
              </a:rPr>
              <a:t>18</a:t>
            </a:fld>
            <a:endParaRPr dirty="0">
              <a:solidFill>
                <a:schemeClr val="bg1"/>
              </a:solidFill>
            </a:endParaRPr>
          </a:p>
        </p:txBody>
      </p:sp>
      <p:pic>
        <p:nvPicPr>
          <p:cNvPr id="18" name="Picture 17">
            <a:extLst>
              <a:ext uri="{FF2B5EF4-FFF2-40B4-BE49-F238E27FC236}">
                <a16:creationId xmlns:a16="http://schemas.microsoft.com/office/drawing/2014/main" id="{011BEFB4-10F6-534A-95E3-0FD2E8ADEC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150069" cy="1050701"/>
          </a:xfrm>
          <a:prstGeom prst="rect">
            <a:avLst/>
          </a:prstGeom>
        </p:spPr>
      </p:pic>
      <p:pic>
        <p:nvPicPr>
          <p:cNvPr id="21" name="Picture 20">
            <a:extLst>
              <a:ext uri="{FF2B5EF4-FFF2-40B4-BE49-F238E27FC236}">
                <a16:creationId xmlns:a16="http://schemas.microsoft.com/office/drawing/2014/main" id="{6990DD4F-241F-8B49-A15A-806CB6D7DFD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51683" y="5075"/>
            <a:ext cx="4140762" cy="1050701"/>
          </a:xfrm>
          <a:prstGeom prst="rect">
            <a:avLst/>
          </a:prstGeom>
        </p:spPr>
      </p:pic>
    </p:spTree>
    <p:extLst>
      <p:ext uri="{BB962C8B-B14F-4D97-AF65-F5344CB8AC3E}">
        <p14:creationId xmlns:p14="http://schemas.microsoft.com/office/powerpoint/2010/main" val="3133242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15;p22">
            <a:hlinkClick r:id="rId3"/>
            <a:extLst>
              <a:ext uri="{FF2B5EF4-FFF2-40B4-BE49-F238E27FC236}">
                <a16:creationId xmlns:a16="http://schemas.microsoft.com/office/drawing/2014/main" id="{B5F8DA3A-F13B-DA46-907F-1FFF055E43BD}"/>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1" y="-1"/>
            <a:ext cx="9177895" cy="5185408"/>
          </a:xfrm>
          <a:prstGeom prst="rect">
            <a:avLst/>
          </a:prstGeom>
          <a:noFill/>
          <a:ln>
            <a:noFill/>
          </a:ln>
        </p:spPr>
      </p:pic>
      <p:sp>
        <p:nvSpPr>
          <p:cNvPr id="4" name="Slide Number Placeholder 3">
            <a:extLst>
              <a:ext uri="{FF2B5EF4-FFF2-40B4-BE49-F238E27FC236}">
                <a16:creationId xmlns:a16="http://schemas.microsoft.com/office/drawing/2014/main" id="{18731FED-CBB0-594F-B1BF-F1AF9DD1E8F7}"/>
              </a:ext>
            </a:extLst>
          </p:cNvPr>
          <p:cNvSpPr>
            <a:spLocks noGrp="1"/>
          </p:cNvSpPr>
          <p:nvPr>
            <p:ph type="sldNum" idx="12"/>
          </p:nvPr>
        </p:nvSpPr>
        <p:spPr/>
        <p:txBody>
          <a:bodyPr/>
          <a:lstStyle/>
          <a:p>
            <a:pPr marL="0" lvl="0" indent="0" algn="r" rtl="0">
              <a:spcBef>
                <a:spcPts val="0"/>
              </a:spcBef>
              <a:spcAft>
                <a:spcPts val="0"/>
              </a:spcAft>
              <a:buNone/>
            </a:pPr>
            <a:r>
              <a:rPr lang="en-GB" dirty="0">
                <a:solidFill>
                  <a:schemeClr val="bg1"/>
                </a:solidFill>
              </a:rPr>
              <a:t>4.</a:t>
            </a:r>
            <a:fld id="{00000000-1234-1234-1234-123412341234}" type="slidenum">
              <a:rPr lang="en-GB" smtClean="0">
                <a:solidFill>
                  <a:schemeClr val="bg1"/>
                </a:solidFill>
              </a:rPr>
              <a:t>19</a:t>
            </a:fld>
            <a:endParaRPr lang="en-GB" dirty="0">
              <a:solidFill>
                <a:schemeClr val="bg1"/>
              </a:solidFill>
            </a:endParaRPr>
          </a:p>
        </p:txBody>
      </p:sp>
      <p:sp>
        <p:nvSpPr>
          <p:cNvPr id="8" name="Google Shape;172;p36">
            <a:extLst>
              <a:ext uri="{FF2B5EF4-FFF2-40B4-BE49-F238E27FC236}">
                <a16:creationId xmlns:a16="http://schemas.microsoft.com/office/drawing/2014/main" id="{4FBF53BE-92FB-E747-8A86-6971A71254A6}"/>
              </a:ext>
            </a:extLst>
          </p:cNvPr>
          <p:cNvSpPr txBox="1">
            <a:spLocks/>
          </p:cNvSpPr>
          <p:nvPr/>
        </p:nvSpPr>
        <p:spPr>
          <a:xfrm>
            <a:off x="-1" y="4190036"/>
            <a:ext cx="3530279" cy="995372"/>
          </a:xfrm>
          <a:prstGeom prst="rect">
            <a:avLst/>
          </a:prstGeom>
          <a:solidFill>
            <a:srgbClr val="E35205"/>
          </a:solidFill>
          <a:ln>
            <a:noFill/>
          </a:ln>
        </p:spPr>
        <p:txBody>
          <a:bodyPr spcFirstLastPara="1" wrap="square" lIns="0" tIns="0" rIns="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sz="2000" b="1" dirty="0" err="1">
                <a:solidFill>
                  <a:schemeClr val="bg1"/>
                </a:solidFill>
              </a:rPr>
              <a:t>Byambajargal</a:t>
            </a:r>
            <a:r>
              <a:rPr lang="en-GB" sz="2000" b="1" dirty="0">
                <a:solidFill>
                  <a:schemeClr val="bg1"/>
                </a:solidFill>
              </a:rPr>
              <a:t> </a:t>
            </a:r>
            <a:r>
              <a:rPr lang="en-GB" sz="2000" b="1" dirty="0" err="1">
                <a:solidFill>
                  <a:schemeClr val="bg1"/>
                </a:solidFill>
              </a:rPr>
              <a:t>Gombodorj</a:t>
            </a:r>
            <a:br>
              <a:rPr lang="en-GB" sz="2000" b="1" dirty="0">
                <a:solidFill>
                  <a:schemeClr val="bg1"/>
                </a:solidFill>
              </a:rPr>
            </a:br>
            <a:r>
              <a:rPr lang="en-GB" sz="1400" dirty="0">
                <a:solidFill>
                  <a:schemeClr val="bg1"/>
                </a:solidFill>
              </a:rPr>
              <a:t>Photographer AKDN</a:t>
            </a:r>
            <a:endParaRPr lang="en-GB" sz="1400" b="1" dirty="0">
              <a:solidFill>
                <a:schemeClr val="bg1"/>
              </a:solidFill>
            </a:endParaRPr>
          </a:p>
        </p:txBody>
      </p:sp>
    </p:spTree>
    <p:extLst>
      <p:ext uri="{BB962C8B-B14F-4D97-AF65-F5344CB8AC3E}">
        <p14:creationId xmlns:p14="http://schemas.microsoft.com/office/powerpoint/2010/main" val="2967522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2" name="Rectangle 1">
            <a:extLst>
              <a:ext uri="{FF2B5EF4-FFF2-40B4-BE49-F238E27FC236}">
                <a16:creationId xmlns:a16="http://schemas.microsoft.com/office/drawing/2014/main" id="{235CEC7C-25EF-234A-8B81-C8E3963D4742}"/>
              </a:ext>
            </a:extLst>
          </p:cNvPr>
          <p:cNvSpPr/>
          <p:nvPr/>
        </p:nvSpPr>
        <p:spPr>
          <a:xfrm>
            <a:off x="0" y="0"/>
            <a:ext cx="9192445" cy="5143500"/>
          </a:xfrm>
          <a:prstGeom prst="rect">
            <a:avLst/>
          </a:pr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E"/>
              </a:solidFill>
            </a:endParaRPr>
          </a:p>
        </p:txBody>
      </p:sp>
      <p:sp>
        <p:nvSpPr>
          <p:cNvPr id="105" name="Google Shape;105;p26"/>
          <p:cNvSpPr txBox="1">
            <a:spLocks noGrp="1"/>
          </p:cNvSpPr>
          <p:nvPr>
            <p:ph type="title"/>
          </p:nvPr>
        </p:nvSpPr>
        <p:spPr>
          <a:xfrm>
            <a:off x="0" y="2204403"/>
            <a:ext cx="9144000" cy="99033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400" dirty="0">
                <a:solidFill>
                  <a:schemeClr val="bg1"/>
                </a:solidFill>
                <a:latin typeface="ITC New Baskerville Std" panose="02020602060506020304" pitchFamily="18" charset="0"/>
              </a:rPr>
              <a:t>LESSON 4.1-4.2: </a:t>
            </a:r>
            <a:br>
              <a:rPr lang="en-GB" sz="2400" dirty="0">
                <a:solidFill>
                  <a:schemeClr val="bg1"/>
                </a:solidFill>
                <a:latin typeface="ITC New Baskerville Std" panose="02020602060506020304" pitchFamily="18" charset="0"/>
              </a:rPr>
            </a:br>
            <a:r>
              <a:rPr lang="en-GB" sz="3400" dirty="0">
                <a:solidFill>
                  <a:schemeClr val="bg1"/>
                </a:solidFill>
                <a:latin typeface="ITC New Baskerville Std" panose="02020602060506020304" pitchFamily="18" charset="0"/>
              </a:rPr>
              <a:t>INTRODUCING </a:t>
            </a:r>
            <a:br>
              <a:rPr lang="en-GB" sz="3400" dirty="0">
                <a:solidFill>
                  <a:schemeClr val="bg1"/>
                </a:solidFill>
                <a:latin typeface="ITC New Baskerville Std" panose="02020602060506020304" pitchFamily="18" charset="0"/>
              </a:rPr>
            </a:br>
            <a:r>
              <a:rPr lang="en-GB" sz="3400" dirty="0">
                <a:solidFill>
                  <a:schemeClr val="bg1"/>
                </a:solidFill>
                <a:latin typeface="ITC New Baskerville Std" panose="02020602060506020304" pitchFamily="18" charset="0"/>
              </a:rPr>
              <a:t>THE UNIT OF INQUIRY</a:t>
            </a:r>
          </a:p>
        </p:txBody>
      </p:sp>
      <p:sp>
        <p:nvSpPr>
          <p:cNvPr id="106" name="Google Shape;106;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GB" dirty="0">
                <a:solidFill>
                  <a:schemeClr val="bg1"/>
                </a:solidFill>
              </a:rPr>
              <a:t>4.</a:t>
            </a:r>
            <a:fld id="{00000000-1234-1234-1234-123412341234}" type="slidenum">
              <a:rPr lang="en-GB" smtClean="0">
                <a:solidFill>
                  <a:schemeClr val="bg1"/>
                </a:solidFill>
              </a:rPr>
              <a:t>2</a:t>
            </a:fld>
            <a:endParaRPr dirty="0">
              <a:solidFill>
                <a:schemeClr val="bg1"/>
              </a:solidFill>
            </a:endParaRPr>
          </a:p>
        </p:txBody>
      </p:sp>
      <p:pic>
        <p:nvPicPr>
          <p:cNvPr id="18" name="Picture 17">
            <a:extLst>
              <a:ext uri="{FF2B5EF4-FFF2-40B4-BE49-F238E27FC236}">
                <a16:creationId xmlns:a16="http://schemas.microsoft.com/office/drawing/2014/main" id="{011BEFB4-10F6-534A-95E3-0FD2E8ADEC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150069" cy="1050701"/>
          </a:xfrm>
          <a:prstGeom prst="rect">
            <a:avLst/>
          </a:prstGeom>
        </p:spPr>
      </p:pic>
      <p:pic>
        <p:nvPicPr>
          <p:cNvPr id="21" name="Picture 20">
            <a:extLst>
              <a:ext uri="{FF2B5EF4-FFF2-40B4-BE49-F238E27FC236}">
                <a16:creationId xmlns:a16="http://schemas.microsoft.com/office/drawing/2014/main" id="{6990DD4F-241F-8B49-A15A-806CB6D7DFD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51683" y="5075"/>
            <a:ext cx="4140762" cy="105070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2" name="Rectangle 1">
            <a:extLst>
              <a:ext uri="{FF2B5EF4-FFF2-40B4-BE49-F238E27FC236}">
                <a16:creationId xmlns:a16="http://schemas.microsoft.com/office/drawing/2014/main" id="{235CEC7C-25EF-234A-8B81-C8E3963D4742}"/>
              </a:ext>
            </a:extLst>
          </p:cNvPr>
          <p:cNvSpPr/>
          <p:nvPr/>
        </p:nvSpPr>
        <p:spPr>
          <a:xfrm>
            <a:off x="0" y="0"/>
            <a:ext cx="9192445" cy="5143500"/>
          </a:xfrm>
          <a:prstGeom prst="rect">
            <a:avLst/>
          </a:pr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E"/>
              </a:solidFill>
            </a:endParaRPr>
          </a:p>
        </p:txBody>
      </p:sp>
      <p:sp>
        <p:nvSpPr>
          <p:cNvPr id="105" name="Google Shape;105;p26"/>
          <p:cNvSpPr txBox="1">
            <a:spLocks noGrp="1"/>
          </p:cNvSpPr>
          <p:nvPr>
            <p:ph type="title"/>
          </p:nvPr>
        </p:nvSpPr>
        <p:spPr>
          <a:xfrm>
            <a:off x="0" y="1904060"/>
            <a:ext cx="9144000" cy="190072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400" dirty="0">
                <a:solidFill>
                  <a:schemeClr val="bg1"/>
                </a:solidFill>
                <a:latin typeface="ITC New Baskerville Std" panose="02020602060506020304" pitchFamily="18" charset="0"/>
              </a:rPr>
              <a:t>LESSON 4.7: </a:t>
            </a:r>
            <a:br>
              <a:rPr lang="en-GB" sz="2400" dirty="0">
                <a:solidFill>
                  <a:schemeClr val="bg1"/>
                </a:solidFill>
                <a:latin typeface="ITC New Baskerville Std" panose="02020602060506020304" pitchFamily="18" charset="0"/>
              </a:rPr>
            </a:br>
            <a:r>
              <a:rPr lang="en-GB" sz="3400" dirty="0">
                <a:solidFill>
                  <a:schemeClr val="bg1"/>
                </a:solidFill>
                <a:latin typeface="ITC New Baskerville Std" panose="02020602060506020304" pitchFamily="18" charset="0"/>
              </a:rPr>
              <a:t>LISTENING &amp; RESPONDING </a:t>
            </a:r>
            <a:br>
              <a:rPr lang="en-GB" sz="3400" dirty="0">
                <a:solidFill>
                  <a:schemeClr val="bg1"/>
                </a:solidFill>
                <a:latin typeface="ITC New Baskerville Std" panose="02020602060506020304" pitchFamily="18" charset="0"/>
              </a:rPr>
            </a:br>
            <a:r>
              <a:rPr lang="en-GB" sz="3400" dirty="0">
                <a:solidFill>
                  <a:schemeClr val="bg1"/>
                </a:solidFill>
                <a:latin typeface="ITC New Baskerville Std" panose="02020602060506020304" pitchFamily="18" charset="0"/>
              </a:rPr>
              <a:t>TO A TRADITION-BASED </a:t>
            </a:r>
            <a:br>
              <a:rPr lang="en-GB" sz="3400" dirty="0">
                <a:solidFill>
                  <a:schemeClr val="bg1"/>
                </a:solidFill>
                <a:latin typeface="ITC New Baskerville Std" panose="02020602060506020304" pitchFamily="18" charset="0"/>
              </a:rPr>
            </a:br>
            <a:r>
              <a:rPr lang="en-GB" sz="3400" dirty="0">
                <a:solidFill>
                  <a:schemeClr val="bg1"/>
                </a:solidFill>
                <a:latin typeface="ITC New Baskerville Std" panose="02020602060506020304" pitchFamily="18" charset="0"/>
              </a:rPr>
              <a:t>STRING COLLABORATION</a:t>
            </a:r>
          </a:p>
        </p:txBody>
      </p:sp>
      <p:sp>
        <p:nvSpPr>
          <p:cNvPr id="106" name="Google Shape;106;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GB" dirty="0">
                <a:solidFill>
                  <a:schemeClr val="bg1"/>
                </a:solidFill>
              </a:rPr>
              <a:t>4.</a:t>
            </a:r>
            <a:fld id="{00000000-1234-1234-1234-123412341234}" type="slidenum">
              <a:rPr lang="en-GB" smtClean="0">
                <a:solidFill>
                  <a:schemeClr val="bg1"/>
                </a:solidFill>
              </a:rPr>
              <a:t>20</a:t>
            </a:fld>
            <a:endParaRPr dirty="0">
              <a:solidFill>
                <a:schemeClr val="bg1"/>
              </a:solidFill>
            </a:endParaRPr>
          </a:p>
        </p:txBody>
      </p:sp>
      <p:pic>
        <p:nvPicPr>
          <p:cNvPr id="18" name="Picture 17">
            <a:extLst>
              <a:ext uri="{FF2B5EF4-FFF2-40B4-BE49-F238E27FC236}">
                <a16:creationId xmlns:a16="http://schemas.microsoft.com/office/drawing/2014/main" id="{011BEFB4-10F6-534A-95E3-0FD2E8ADEC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150069" cy="1050701"/>
          </a:xfrm>
          <a:prstGeom prst="rect">
            <a:avLst/>
          </a:prstGeom>
        </p:spPr>
      </p:pic>
      <p:pic>
        <p:nvPicPr>
          <p:cNvPr id="21" name="Picture 20">
            <a:extLst>
              <a:ext uri="{FF2B5EF4-FFF2-40B4-BE49-F238E27FC236}">
                <a16:creationId xmlns:a16="http://schemas.microsoft.com/office/drawing/2014/main" id="{6990DD4F-241F-8B49-A15A-806CB6D7DFD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51683" y="5075"/>
            <a:ext cx="4140762" cy="1050701"/>
          </a:xfrm>
          <a:prstGeom prst="rect">
            <a:avLst/>
          </a:prstGeom>
        </p:spPr>
      </p:pic>
    </p:spTree>
    <p:extLst>
      <p:ext uri="{BB962C8B-B14F-4D97-AF65-F5344CB8AC3E}">
        <p14:creationId xmlns:p14="http://schemas.microsoft.com/office/powerpoint/2010/main" val="1709223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01;p20">
            <a:hlinkClick r:id="rId2"/>
            <a:extLst>
              <a:ext uri="{FF2B5EF4-FFF2-40B4-BE49-F238E27FC236}">
                <a16:creationId xmlns:a16="http://schemas.microsoft.com/office/drawing/2014/main" id="{B5CB6AFA-B0DD-CE45-970E-879FBAF84283}"/>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 y="0"/>
            <a:ext cx="9218501" cy="5185407"/>
          </a:xfrm>
          <a:prstGeom prst="rect">
            <a:avLst/>
          </a:prstGeom>
          <a:noFill/>
          <a:ln>
            <a:noFill/>
          </a:ln>
        </p:spPr>
      </p:pic>
      <p:sp>
        <p:nvSpPr>
          <p:cNvPr id="4" name="Slide Number Placeholder 3">
            <a:extLst>
              <a:ext uri="{FF2B5EF4-FFF2-40B4-BE49-F238E27FC236}">
                <a16:creationId xmlns:a16="http://schemas.microsoft.com/office/drawing/2014/main" id="{18731FED-CBB0-594F-B1BF-F1AF9DD1E8F7}"/>
              </a:ext>
            </a:extLst>
          </p:cNvPr>
          <p:cNvSpPr>
            <a:spLocks noGrp="1"/>
          </p:cNvSpPr>
          <p:nvPr>
            <p:ph type="sldNum" idx="12"/>
          </p:nvPr>
        </p:nvSpPr>
        <p:spPr/>
        <p:txBody>
          <a:bodyPr/>
          <a:lstStyle/>
          <a:p>
            <a:pPr marL="0" lvl="0" indent="0" algn="r" rtl="0">
              <a:spcBef>
                <a:spcPts val="0"/>
              </a:spcBef>
              <a:spcAft>
                <a:spcPts val="0"/>
              </a:spcAft>
              <a:buNone/>
            </a:pPr>
            <a:r>
              <a:rPr lang="en-GB" dirty="0">
                <a:solidFill>
                  <a:schemeClr val="bg1"/>
                </a:solidFill>
              </a:rPr>
              <a:t>4.</a:t>
            </a:r>
            <a:fld id="{00000000-1234-1234-1234-123412341234}" type="slidenum">
              <a:rPr lang="en-GB" smtClean="0">
                <a:solidFill>
                  <a:schemeClr val="bg1"/>
                </a:solidFill>
              </a:rPr>
              <a:t>21</a:t>
            </a:fld>
            <a:endParaRPr lang="en-GB" dirty="0">
              <a:solidFill>
                <a:schemeClr val="bg1"/>
              </a:solidFill>
            </a:endParaRPr>
          </a:p>
        </p:txBody>
      </p:sp>
      <p:sp>
        <p:nvSpPr>
          <p:cNvPr id="8" name="Google Shape;172;p36">
            <a:extLst>
              <a:ext uri="{FF2B5EF4-FFF2-40B4-BE49-F238E27FC236}">
                <a16:creationId xmlns:a16="http://schemas.microsoft.com/office/drawing/2014/main" id="{A7C373E6-A011-3B46-B711-F9FEA2B3F235}"/>
              </a:ext>
            </a:extLst>
          </p:cNvPr>
          <p:cNvSpPr txBox="1">
            <a:spLocks/>
          </p:cNvSpPr>
          <p:nvPr/>
        </p:nvSpPr>
        <p:spPr>
          <a:xfrm>
            <a:off x="-1" y="4190036"/>
            <a:ext cx="3703899" cy="995372"/>
          </a:xfrm>
          <a:prstGeom prst="rect">
            <a:avLst/>
          </a:prstGeom>
          <a:solidFill>
            <a:srgbClr val="E35205"/>
          </a:solidFill>
          <a:ln>
            <a:noFill/>
          </a:ln>
        </p:spPr>
        <p:txBody>
          <a:bodyPr spcFirstLastPara="1" wrap="square" lIns="0" tIns="0" rIns="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sz="2000" b="1" dirty="0">
                <a:solidFill>
                  <a:schemeClr val="bg1"/>
                </a:solidFill>
              </a:rPr>
              <a:t>Wu Man</a:t>
            </a:r>
            <a:br>
              <a:rPr lang="en-GB" sz="2000" b="1" dirty="0">
                <a:solidFill>
                  <a:schemeClr val="bg1"/>
                </a:solidFill>
              </a:rPr>
            </a:br>
            <a:r>
              <a:rPr lang="en-GB" sz="1400" dirty="0">
                <a:solidFill>
                  <a:schemeClr val="bg1"/>
                </a:solidFill>
              </a:rPr>
              <a:t>Photographer Sebastian </a:t>
            </a:r>
            <a:r>
              <a:rPr lang="en-GB" sz="1400" dirty="0" err="1">
                <a:solidFill>
                  <a:schemeClr val="bg1"/>
                </a:solidFill>
              </a:rPr>
              <a:t>Schutyser</a:t>
            </a:r>
            <a:r>
              <a:rPr lang="en-GB" sz="1400" dirty="0">
                <a:solidFill>
                  <a:schemeClr val="bg1"/>
                </a:solidFill>
              </a:rPr>
              <a:t>/AKMP</a:t>
            </a:r>
            <a:endParaRPr lang="en-GB" sz="1400" b="1" dirty="0">
              <a:solidFill>
                <a:schemeClr val="bg1"/>
              </a:solidFill>
            </a:endParaRPr>
          </a:p>
        </p:txBody>
      </p:sp>
    </p:spTree>
    <p:extLst>
      <p:ext uri="{BB962C8B-B14F-4D97-AF65-F5344CB8AC3E}">
        <p14:creationId xmlns:p14="http://schemas.microsoft.com/office/powerpoint/2010/main" val="1275031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29;p24">
            <a:hlinkClick r:id="rId2"/>
            <a:extLst>
              <a:ext uri="{FF2B5EF4-FFF2-40B4-BE49-F238E27FC236}">
                <a16:creationId xmlns:a16="http://schemas.microsoft.com/office/drawing/2014/main" id="{F49B0B26-8583-0840-9E99-74717C4E3010}"/>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 y="-1"/>
            <a:ext cx="9144001" cy="5185407"/>
          </a:xfrm>
          <a:prstGeom prst="rect">
            <a:avLst/>
          </a:prstGeom>
          <a:noFill/>
          <a:ln>
            <a:noFill/>
          </a:ln>
        </p:spPr>
      </p:pic>
      <p:sp>
        <p:nvSpPr>
          <p:cNvPr id="4" name="Slide Number Placeholder 3">
            <a:extLst>
              <a:ext uri="{FF2B5EF4-FFF2-40B4-BE49-F238E27FC236}">
                <a16:creationId xmlns:a16="http://schemas.microsoft.com/office/drawing/2014/main" id="{18731FED-CBB0-594F-B1BF-F1AF9DD1E8F7}"/>
              </a:ext>
            </a:extLst>
          </p:cNvPr>
          <p:cNvSpPr>
            <a:spLocks noGrp="1"/>
          </p:cNvSpPr>
          <p:nvPr>
            <p:ph type="sldNum" idx="12"/>
          </p:nvPr>
        </p:nvSpPr>
        <p:spPr/>
        <p:txBody>
          <a:bodyPr/>
          <a:lstStyle/>
          <a:p>
            <a:pPr marL="0" lvl="0" indent="0" algn="r" rtl="0">
              <a:spcBef>
                <a:spcPts val="0"/>
              </a:spcBef>
              <a:spcAft>
                <a:spcPts val="0"/>
              </a:spcAft>
              <a:buNone/>
            </a:pPr>
            <a:r>
              <a:rPr lang="en-GB" dirty="0">
                <a:solidFill>
                  <a:schemeClr val="bg1"/>
                </a:solidFill>
              </a:rPr>
              <a:t>4.</a:t>
            </a:r>
            <a:fld id="{00000000-1234-1234-1234-123412341234}" type="slidenum">
              <a:rPr lang="en-GB" smtClean="0">
                <a:solidFill>
                  <a:schemeClr val="bg1"/>
                </a:solidFill>
              </a:rPr>
              <a:t>22</a:t>
            </a:fld>
            <a:endParaRPr lang="en-GB" dirty="0">
              <a:solidFill>
                <a:schemeClr val="bg1"/>
              </a:solidFill>
            </a:endParaRPr>
          </a:p>
        </p:txBody>
      </p:sp>
      <p:sp>
        <p:nvSpPr>
          <p:cNvPr id="7" name="Google Shape;172;p36">
            <a:extLst>
              <a:ext uri="{FF2B5EF4-FFF2-40B4-BE49-F238E27FC236}">
                <a16:creationId xmlns:a16="http://schemas.microsoft.com/office/drawing/2014/main" id="{F370A421-DF43-B54C-A13E-98BA45D0D48F}"/>
              </a:ext>
            </a:extLst>
          </p:cNvPr>
          <p:cNvSpPr txBox="1">
            <a:spLocks/>
          </p:cNvSpPr>
          <p:nvPr/>
        </p:nvSpPr>
        <p:spPr>
          <a:xfrm>
            <a:off x="-1" y="4190036"/>
            <a:ext cx="3727049" cy="995372"/>
          </a:xfrm>
          <a:prstGeom prst="rect">
            <a:avLst/>
          </a:prstGeom>
          <a:solidFill>
            <a:srgbClr val="E35205"/>
          </a:solidFill>
          <a:ln>
            <a:noFill/>
          </a:ln>
        </p:spPr>
        <p:txBody>
          <a:bodyPr spcFirstLastPara="1" wrap="none" lIns="0" tIns="0" rIns="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sz="2000" b="1" dirty="0" err="1">
                <a:solidFill>
                  <a:schemeClr val="bg1"/>
                </a:solidFill>
              </a:rPr>
              <a:t>Sirojiddin</a:t>
            </a:r>
            <a:r>
              <a:rPr lang="en-GB" sz="2000" b="1" dirty="0">
                <a:solidFill>
                  <a:schemeClr val="bg1"/>
                </a:solidFill>
              </a:rPr>
              <a:t> </a:t>
            </a:r>
            <a:r>
              <a:rPr lang="en-GB" sz="2000" b="1" dirty="0" err="1">
                <a:solidFill>
                  <a:schemeClr val="bg1"/>
                </a:solidFill>
              </a:rPr>
              <a:t>Juraev</a:t>
            </a:r>
            <a:br>
              <a:rPr lang="en-GB" sz="2000" b="1" dirty="0">
                <a:solidFill>
                  <a:schemeClr val="bg1"/>
                </a:solidFill>
              </a:rPr>
            </a:br>
            <a:r>
              <a:rPr lang="en-GB" sz="1400" dirty="0">
                <a:solidFill>
                  <a:schemeClr val="bg1"/>
                </a:solidFill>
              </a:rPr>
              <a:t>Photographer Sebastian </a:t>
            </a:r>
            <a:r>
              <a:rPr lang="en-GB" sz="1400" dirty="0" err="1">
                <a:solidFill>
                  <a:schemeClr val="bg1"/>
                </a:solidFill>
              </a:rPr>
              <a:t>Schutyser</a:t>
            </a:r>
            <a:r>
              <a:rPr lang="en-GB" sz="1400" dirty="0">
                <a:solidFill>
                  <a:schemeClr val="bg1"/>
                </a:solidFill>
              </a:rPr>
              <a:t>/AKMP</a:t>
            </a:r>
            <a:endParaRPr lang="en-GB" sz="1400" b="1" dirty="0">
              <a:solidFill>
                <a:schemeClr val="bg1"/>
              </a:solidFill>
            </a:endParaRPr>
          </a:p>
        </p:txBody>
      </p:sp>
    </p:spTree>
    <p:extLst>
      <p:ext uri="{BB962C8B-B14F-4D97-AF65-F5344CB8AC3E}">
        <p14:creationId xmlns:p14="http://schemas.microsoft.com/office/powerpoint/2010/main" val="3939530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3" name="Google Shape;133;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GB" dirty="0">
                <a:solidFill>
                  <a:schemeClr val="tx1"/>
                </a:solidFill>
              </a:rPr>
              <a:t>4.</a:t>
            </a:r>
            <a:fld id="{00000000-1234-1234-1234-123412341234}" type="slidenum">
              <a:rPr lang="en-GB" smtClean="0">
                <a:solidFill>
                  <a:schemeClr val="tx1"/>
                </a:solidFill>
              </a:rPr>
              <a:t>23</a:t>
            </a:fld>
            <a:endParaRPr dirty="0">
              <a:solidFill>
                <a:schemeClr val="tx1"/>
              </a:solidFill>
            </a:endParaRPr>
          </a:p>
        </p:txBody>
      </p:sp>
      <p:sp>
        <p:nvSpPr>
          <p:cNvPr id="12" name="Google Shape;182;p30">
            <a:extLst>
              <a:ext uri="{FF2B5EF4-FFF2-40B4-BE49-F238E27FC236}">
                <a16:creationId xmlns:a16="http://schemas.microsoft.com/office/drawing/2014/main" id="{80C66927-2181-E648-AACE-41CF8634798A}"/>
              </a:ext>
            </a:extLst>
          </p:cNvPr>
          <p:cNvSpPr txBox="1"/>
          <p:nvPr/>
        </p:nvSpPr>
        <p:spPr>
          <a:xfrm>
            <a:off x="389714" y="429304"/>
            <a:ext cx="2571750" cy="17934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GB" sz="1800" b="1" dirty="0">
                <a:solidFill>
                  <a:srgbClr val="E35205"/>
                </a:solidFill>
                <a:highlight>
                  <a:srgbClr val="FFFFFF"/>
                </a:highlight>
              </a:rPr>
              <a:t>Pipa</a:t>
            </a:r>
            <a:endParaRPr sz="1800" b="1" dirty="0">
              <a:solidFill>
                <a:srgbClr val="E35205"/>
              </a:solidFill>
              <a:highlight>
                <a:srgbClr val="FFFFFF"/>
              </a:highlight>
            </a:endParaRPr>
          </a:p>
          <a:p>
            <a:pPr marL="0" lvl="0" indent="0" algn="l" rtl="0">
              <a:lnSpc>
                <a:spcPct val="115000"/>
              </a:lnSpc>
              <a:spcBef>
                <a:spcPts val="800"/>
              </a:spcBef>
              <a:spcAft>
                <a:spcPts val="2300"/>
              </a:spcAft>
              <a:buNone/>
            </a:pPr>
            <a:r>
              <a:rPr lang="en-GB" sz="1200" dirty="0">
                <a:solidFill>
                  <a:schemeClr val="dk1"/>
                </a:solidFill>
                <a:highlight>
                  <a:srgbClr val="FFFFFF"/>
                </a:highlight>
              </a:rPr>
              <a:t>Short-necked plucked lute that came to China from Central Asia around the 7th century. It has 4 metal strings and 6 wedge-shaped frets, as well as 26 smaller bamboo frets.</a:t>
            </a:r>
            <a:endParaRPr sz="1200" dirty="0">
              <a:solidFill>
                <a:schemeClr val="dk1"/>
              </a:solidFill>
              <a:highlight>
                <a:srgbClr val="FFFFFF"/>
              </a:highlight>
            </a:endParaRPr>
          </a:p>
        </p:txBody>
      </p:sp>
      <p:sp>
        <p:nvSpPr>
          <p:cNvPr id="14" name="Google Shape;184;p30">
            <a:extLst>
              <a:ext uri="{FF2B5EF4-FFF2-40B4-BE49-F238E27FC236}">
                <a16:creationId xmlns:a16="http://schemas.microsoft.com/office/drawing/2014/main" id="{52900A76-8B3C-4F41-AE66-98656C186E06}"/>
              </a:ext>
            </a:extLst>
          </p:cNvPr>
          <p:cNvSpPr txBox="1"/>
          <p:nvPr/>
        </p:nvSpPr>
        <p:spPr>
          <a:xfrm>
            <a:off x="6449408" y="429304"/>
            <a:ext cx="2570400" cy="1575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GB" sz="1800" b="1" dirty="0">
                <a:solidFill>
                  <a:srgbClr val="E35205"/>
                </a:solidFill>
                <a:highlight>
                  <a:srgbClr val="FFFFFF"/>
                </a:highlight>
              </a:rPr>
              <a:t>Dutar</a:t>
            </a:r>
            <a:endParaRPr sz="1800" b="1" dirty="0">
              <a:solidFill>
                <a:srgbClr val="E35205"/>
              </a:solidFill>
              <a:highlight>
                <a:srgbClr val="FFFFFF"/>
              </a:highlight>
            </a:endParaRPr>
          </a:p>
          <a:p>
            <a:pPr lvl="0">
              <a:lnSpc>
                <a:spcPct val="115000"/>
              </a:lnSpc>
              <a:spcBef>
                <a:spcPts val="800"/>
              </a:spcBef>
              <a:spcAft>
                <a:spcPts val="2300"/>
              </a:spcAft>
            </a:pPr>
            <a:r>
              <a:rPr lang="en-GB" sz="1200" dirty="0">
                <a:solidFill>
                  <a:schemeClr val="dk1"/>
                </a:solidFill>
                <a:highlight>
                  <a:srgbClr val="FFFFFF"/>
                </a:highlight>
              </a:rPr>
              <a:t>Designates different kinds of two-stringed long-necked fretted lutes among Uzbeks, Tajiks, Turkmens, </a:t>
            </a:r>
            <a:r>
              <a:rPr lang="en-US" sz="1200" dirty="0" err="1"/>
              <a:t>Qaraqalpaqs</a:t>
            </a:r>
            <a:r>
              <a:rPr lang="en-GB" sz="1200" dirty="0">
                <a:solidFill>
                  <a:schemeClr val="dk1"/>
                </a:solidFill>
                <a:highlight>
                  <a:srgbClr val="FFFFFF"/>
                </a:highlight>
              </a:rPr>
              <a:t>, Uyghurs, and other groups.</a:t>
            </a:r>
            <a:endParaRPr sz="1200" dirty="0">
              <a:solidFill>
                <a:schemeClr val="dk1"/>
              </a:solidFill>
              <a:highlight>
                <a:srgbClr val="FFFFFF"/>
              </a:highlight>
            </a:endParaRPr>
          </a:p>
        </p:txBody>
      </p:sp>
      <p:sp>
        <p:nvSpPr>
          <p:cNvPr id="18" name="Google Shape;182;p30">
            <a:extLst>
              <a:ext uri="{FF2B5EF4-FFF2-40B4-BE49-F238E27FC236}">
                <a16:creationId xmlns:a16="http://schemas.microsoft.com/office/drawing/2014/main" id="{03AFBCD8-39C1-4443-974E-07052A2DE80F}"/>
              </a:ext>
            </a:extLst>
          </p:cNvPr>
          <p:cNvSpPr txBox="1"/>
          <p:nvPr/>
        </p:nvSpPr>
        <p:spPr>
          <a:xfrm>
            <a:off x="3558460" y="429304"/>
            <a:ext cx="2571750" cy="17934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GB" sz="1800" b="1" dirty="0">
                <a:solidFill>
                  <a:srgbClr val="E35205"/>
                </a:solidFill>
                <a:highlight>
                  <a:srgbClr val="FFFFFF"/>
                </a:highlight>
              </a:rPr>
              <a:t>Sato</a:t>
            </a:r>
            <a:endParaRPr sz="1800" b="1" dirty="0">
              <a:solidFill>
                <a:srgbClr val="E35205"/>
              </a:solidFill>
              <a:highlight>
                <a:srgbClr val="FFFFFF"/>
              </a:highlight>
            </a:endParaRPr>
          </a:p>
          <a:p>
            <a:pPr marL="0" lvl="0" indent="0" algn="l" rtl="0">
              <a:lnSpc>
                <a:spcPct val="115000"/>
              </a:lnSpc>
              <a:spcBef>
                <a:spcPts val="800"/>
              </a:spcBef>
              <a:spcAft>
                <a:spcPts val="2300"/>
              </a:spcAft>
              <a:buNone/>
            </a:pPr>
            <a:r>
              <a:rPr lang="en-GB" sz="1200" dirty="0">
                <a:solidFill>
                  <a:schemeClr val="dk1"/>
                </a:solidFill>
                <a:highlight>
                  <a:srgbClr val="FFFFFF"/>
                </a:highlight>
              </a:rPr>
              <a:t>Bowed tanbur, or long-necked lute, now rare, played by performers of Tajik-Uzbek classical music.</a:t>
            </a:r>
            <a:endParaRPr sz="1200" dirty="0">
              <a:solidFill>
                <a:schemeClr val="dk1"/>
              </a:solidFill>
              <a:highlight>
                <a:srgbClr val="FFFFFF"/>
              </a:highlight>
            </a:endParaRPr>
          </a:p>
        </p:txBody>
      </p:sp>
      <p:sp>
        <p:nvSpPr>
          <p:cNvPr id="20" name="Google Shape;187;p30">
            <a:extLst>
              <a:ext uri="{FF2B5EF4-FFF2-40B4-BE49-F238E27FC236}">
                <a16:creationId xmlns:a16="http://schemas.microsoft.com/office/drawing/2014/main" id="{FBAE8254-1F6C-1A4B-AD57-609D7B59AFF6}"/>
              </a:ext>
            </a:extLst>
          </p:cNvPr>
          <p:cNvSpPr txBox="1"/>
          <p:nvPr/>
        </p:nvSpPr>
        <p:spPr>
          <a:xfrm>
            <a:off x="389714" y="4699757"/>
            <a:ext cx="3000000" cy="428100"/>
          </a:xfrm>
          <a:prstGeom prst="rect">
            <a:avLst/>
          </a:prstGeom>
          <a:noFill/>
          <a:ln>
            <a:noFill/>
          </a:ln>
        </p:spPr>
        <p:txBody>
          <a:bodyPr spcFirstLastPara="1" wrap="square" lIns="0" tIns="0" rIns="0" bIns="0" anchor="t" anchorCtr="0">
            <a:noAutofit/>
          </a:bodyPr>
          <a:lstStyle/>
          <a:p>
            <a:pPr lvl="0"/>
            <a:r>
              <a:rPr lang="en-GB" sz="800" dirty="0">
                <a:solidFill>
                  <a:schemeClr val="dk1"/>
                </a:solidFill>
              </a:rPr>
              <a:t>Photographer </a:t>
            </a:r>
            <a:r>
              <a:rPr lang="en-GB" sz="800" dirty="0" err="1">
                <a:solidFill>
                  <a:schemeClr val="dk1"/>
                </a:solidFill>
              </a:rPr>
              <a:t>Schutyser</a:t>
            </a:r>
            <a:r>
              <a:rPr lang="en-GB" sz="800" dirty="0">
                <a:solidFill>
                  <a:schemeClr val="dk1"/>
                </a:solidFill>
              </a:rPr>
              <a:t>/AKMP</a:t>
            </a:r>
            <a:br>
              <a:rPr lang="en-GB" sz="800" dirty="0">
                <a:solidFill>
                  <a:schemeClr val="dk1"/>
                </a:solidFill>
              </a:rPr>
            </a:br>
            <a:r>
              <a:rPr lang="en-GB" sz="800" dirty="0">
                <a:solidFill>
                  <a:schemeClr val="dk1"/>
                </a:solidFill>
              </a:rPr>
              <a:t>Source: </a:t>
            </a:r>
            <a:r>
              <a:rPr lang="en-GB" sz="800" dirty="0" err="1">
                <a:solidFill>
                  <a:schemeClr val="dk1"/>
                </a:solidFill>
              </a:rPr>
              <a:t>akdn.org</a:t>
            </a:r>
            <a:r>
              <a:rPr lang="en-GB" sz="800" dirty="0">
                <a:solidFill>
                  <a:schemeClr val="dk1"/>
                </a:solidFill>
              </a:rPr>
              <a:t>/</a:t>
            </a:r>
            <a:r>
              <a:rPr lang="en-GB" sz="800" dirty="0" err="1">
                <a:solidFill>
                  <a:schemeClr val="dk1"/>
                </a:solidFill>
              </a:rPr>
              <a:t>akmpSebastian</a:t>
            </a:r>
            <a:r>
              <a:rPr lang="en-GB" sz="800" dirty="0">
                <a:solidFill>
                  <a:schemeClr val="dk1"/>
                </a:solidFill>
              </a:rPr>
              <a:t>/instruments</a:t>
            </a:r>
            <a:endParaRPr sz="800" dirty="0"/>
          </a:p>
        </p:txBody>
      </p:sp>
      <p:pic>
        <p:nvPicPr>
          <p:cNvPr id="3" name="Picture 2">
            <a:extLst>
              <a:ext uri="{FF2B5EF4-FFF2-40B4-BE49-F238E27FC236}">
                <a16:creationId xmlns:a16="http://schemas.microsoft.com/office/drawing/2014/main" id="{D1DBAB20-5F0C-C24D-BEBB-5FEF2E9421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0587" y="2461846"/>
            <a:ext cx="2653304" cy="1768869"/>
          </a:xfrm>
          <a:prstGeom prst="rect">
            <a:avLst/>
          </a:prstGeom>
        </p:spPr>
      </p:pic>
      <p:pic>
        <p:nvPicPr>
          <p:cNvPr id="5" name="Picture 4">
            <a:extLst>
              <a:ext uri="{FF2B5EF4-FFF2-40B4-BE49-F238E27FC236}">
                <a16:creationId xmlns:a16="http://schemas.microsoft.com/office/drawing/2014/main" id="{863C77A9-7DF5-714E-A1C2-5D9ED3A803E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49408" y="2092569"/>
            <a:ext cx="1985503" cy="2673895"/>
          </a:xfrm>
          <a:prstGeom prst="rect">
            <a:avLst/>
          </a:prstGeom>
        </p:spPr>
      </p:pic>
      <p:pic>
        <p:nvPicPr>
          <p:cNvPr id="7" name="Picture 6">
            <a:extLst>
              <a:ext uri="{FF2B5EF4-FFF2-40B4-BE49-F238E27FC236}">
                <a16:creationId xmlns:a16="http://schemas.microsoft.com/office/drawing/2014/main" id="{721ABAF6-D5A9-104B-8D88-B2DA674191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90087" y="2092569"/>
            <a:ext cx="1727654" cy="267389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2" name="Rectangle 1">
            <a:extLst>
              <a:ext uri="{FF2B5EF4-FFF2-40B4-BE49-F238E27FC236}">
                <a16:creationId xmlns:a16="http://schemas.microsoft.com/office/drawing/2014/main" id="{235CEC7C-25EF-234A-8B81-C8E3963D4742}"/>
              </a:ext>
            </a:extLst>
          </p:cNvPr>
          <p:cNvSpPr/>
          <p:nvPr/>
        </p:nvSpPr>
        <p:spPr>
          <a:xfrm>
            <a:off x="0" y="0"/>
            <a:ext cx="9192445" cy="5143500"/>
          </a:xfrm>
          <a:prstGeom prst="rect">
            <a:avLst/>
          </a:pr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E"/>
              </a:solidFill>
            </a:endParaRPr>
          </a:p>
        </p:txBody>
      </p:sp>
      <p:sp>
        <p:nvSpPr>
          <p:cNvPr id="105" name="Google Shape;105;p26"/>
          <p:cNvSpPr txBox="1">
            <a:spLocks noGrp="1"/>
          </p:cNvSpPr>
          <p:nvPr>
            <p:ph type="title"/>
          </p:nvPr>
        </p:nvSpPr>
        <p:spPr>
          <a:xfrm>
            <a:off x="0" y="1904060"/>
            <a:ext cx="9144000" cy="190072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400" dirty="0">
                <a:solidFill>
                  <a:schemeClr val="bg1"/>
                </a:solidFill>
                <a:latin typeface="ITC New Baskerville Std" panose="02020602060506020304" pitchFamily="18" charset="0"/>
              </a:rPr>
              <a:t>LESSON 4.8: </a:t>
            </a:r>
            <a:br>
              <a:rPr lang="en-GB" sz="2400" dirty="0">
                <a:solidFill>
                  <a:schemeClr val="bg1"/>
                </a:solidFill>
                <a:latin typeface="ITC New Baskerville Std" panose="02020602060506020304" pitchFamily="18" charset="0"/>
              </a:rPr>
            </a:br>
            <a:r>
              <a:rPr lang="en-GB" sz="3400" dirty="0">
                <a:solidFill>
                  <a:schemeClr val="bg1"/>
                </a:solidFill>
                <a:latin typeface="ITC New Baskerville Std" panose="02020602060506020304" pitchFamily="18" charset="0"/>
              </a:rPr>
              <a:t>LISTENING &amp; RESPONDING </a:t>
            </a:r>
            <a:br>
              <a:rPr lang="en-GB" sz="3400" dirty="0">
                <a:solidFill>
                  <a:schemeClr val="bg1"/>
                </a:solidFill>
                <a:latin typeface="ITC New Baskerville Std" panose="02020602060506020304" pitchFamily="18" charset="0"/>
              </a:rPr>
            </a:br>
            <a:r>
              <a:rPr lang="en-GB" sz="3400" dirty="0">
                <a:solidFill>
                  <a:schemeClr val="bg1"/>
                </a:solidFill>
                <a:latin typeface="ITC New Baskerville Std" panose="02020602060506020304" pitchFamily="18" charset="0"/>
              </a:rPr>
              <a:t>TO MUSIC WHERE EASTERN AND WESTERN TRADITIONS MERGE</a:t>
            </a:r>
          </a:p>
        </p:txBody>
      </p:sp>
      <p:sp>
        <p:nvSpPr>
          <p:cNvPr id="106" name="Google Shape;106;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GB" dirty="0">
                <a:solidFill>
                  <a:schemeClr val="bg1"/>
                </a:solidFill>
              </a:rPr>
              <a:t>4.</a:t>
            </a:r>
            <a:fld id="{00000000-1234-1234-1234-123412341234}" type="slidenum">
              <a:rPr lang="en-GB" smtClean="0">
                <a:solidFill>
                  <a:schemeClr val="bg1"/>
                </a:solidFill>
              </a:rPr>
              <a:t>24</a:t>
            </a:fld>
            <a:endParaRPr dirty="0">
              <a:solidFill>
                <a:schemeClr val="bg1"/>
              </a:solidFill>
            </a:endParaRPr>
          </a:p>
        </p:txBody>
      </p:sp>
      <p:pic>
        <p:nvPicPr>
          <p:cNvPr id="18" name="Picture 17">
            <a:extLst>
              <a:ext uri="{FF2B5EF4-FFF2-40B4-BE49-F238E27FC236}">
                <a16:creationId xmlns:a16="http://schemas.microsoft.com/office/drawing/2014/main" id="{011BEFB4-10F6-534A-95E3-0FD2E8ADEC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150069" cy="1050701"/>
          </a:xfrm>
          <a:prstGeom prst="rect">
            <a:avLst/>
          </a:prstGeom>
        </p:spPr>
      </p:pic>
      <p:pic>
        <p:nvPicPr>
          <p:cNvPr id="21" name="Picture 20">
            <a:extLst>
              <a:ext uri="{FF2B5EF4-FFF2-40B4-BE49-F238E27FC236}">
                <a16:creationId xmlns:a16="http://schemas.microsoft.com/office/drawing/2014/main" id="{6990DD4F-241F-8B49-A15A-806CB6D7DFD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51683" y="5075"/>
            <a:ext cx="4140762" cy="1050701"/>
          </a:xfrm>
          <a:prstGeom prst="rect">
            <a:avLst/>
          </a:prstGeom>
        </p:spPr>
      </p:pic>
    </p:spTree>
    <p:extLst>
      <p:ext uri="{BB962C8B-B14F-4D97-AF65-F5344CB8AC3E}">
        <p14:creationId xmlns:p14="http://schemas.microsoft.com/office/powerpoint/2010/main" val="1495417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4" name="Picture 3">
            <a:extLst>
              <a:ext uri="{FF2B5EF4-FFF2-40B4-BE49-F238E27FC236}">
                <a16:creationId xmlns:a16="http://schemas.microsoft.com/office/drawing/2014/main" id="{B3948E1F-C5D9-6C4E-B7CF-5D33F15E34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53" y="4383464"/>
            <a:ext cx="9163453" cy="760036"/>
          </a:xfrm>
          <a:prstGeom prst="rect">
            <a:avLst/>
          </a:prstGeom>
        </p:spPr>
      </p:pic>
      <p:sp>
        <p:nvSpPr>
          <p:cNvPr id="140" name="Google Shape;140;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GB" dirty="0"/>
              <a:t>4.</a:t>
            </a:r>
            <a:fld id="{00000000-1234-1234-1234-123412341234}" type="slidenum">
              <a:rPr lang="en-GB" smtClean="0"/>
              <a:t>25</a:t>
            </a:fld>
            <a:endParaRPr dirty="0"/>
          </a:p>
        </p:txBody>
      </p:sp>
      <p:pic>
        <p:nvPicPr>
          <p:cNvPr id="7" name="Google Shape;194;p31">
            <a:hlinkClick r:id="rId4"/>
            <a:extLst>
              <a:ext uri="{FF2B5EF4-FFF2-40B4-BE49-F238E27FC236}">
                <a16:creationId xmlns:a16="http://schemas.microsoft.com/office/drawing/2014/main" id="{B15155C5-D893-0A41-AA8E-E1E37FFCC439}"/>
              </a:ext>
            </a:extLst>
          </p:cNvPr>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334297" y="344129"/>
            <a:ext cx="4819983" cy="4395019"/>
          </a:xfrm>
          <a:prstGeom prst="rect">
            <a:avLst/>
          </a:prstGeom>
          <a:noFill/>
          <a:ln>
            <a:noFill/>
          </a:ln>
        </p:spPr>
      </p:pic>
      <p:sp>
        <p:nvSpPr>
          <p:cNvPr id="9" name="Google Shape;193;p31">
            <a:extLst>
              <a:ext uri="{FF2B5EF4-FFF2-40B4-BE49-F238E27FC236}">
                <a16:creationId xmlns:a16="http://schemas.microsoft.com/office/drawing/2014/main" id="{0ADC4FF3-E81A-CD42-8741-D0BD4AE1335B}"/>
              </a:ext>
            </a:extLst>
          </p:cNvPr>
          <p:cNvSpPr txBox="1">
            <a:spLocks/>
          </p:cNvSpPr>
          <p:nvPr/>
        </p:nvSpPr>
        <p:spPr>
          <a:xfrm>
            <a:off x="5631852" y="344129"/>
            <a:ext cx="3114956" cy="4395019"/>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pPr>
            <a:r>
              <a:rPr lang="en-GB" sz="1800" b="1" dirty="0" err="1">
                <a:solidFill>
                  <a:srgbClr val="E35205"/>
                </a:solidFill>
                <a:highlight>
                  <a:srgbClr val="FFFFFF"/>
                </a:highlight>
              </a:rPr>
              <a:t>Daf</a:t>
            </a:r>
            <a:endParaRPr lang="en-GB" sz="1800" b="1" dirty="0">
              <a:solidFill>
                <a:srgbClr val="E35205"/>
              </a:solidFill>
              <a:highlight>
                <a:srgbClr val="FFFFFF"/>
              </a:highlight>
            </a:endParaRPr>
          </a:p>
          <a:p>
            <a:pPr>
              <a:lnSpc>
                <a:spcPct val="115000"/>
              </a:lnSpc>
              <a:spcBef>
                <a:spcPts val="800"/>
              </a:spcBef>
            </a:pPr>
            <a:r>
              <a:rPr lang="en-GB" sz="1200" dirty="0">
                <a:solidFill>
                  <a:schemeClr val="dk1"/>
                </a:solidFill>
                <a:highlight>
                  <a:srgbClr val="FFFFFF"/>
                </a:highlight>
              </a:rPr>
              <a:t>A small frame drum with jingles used to accompany both popular and classical </a:t>
            </a:r>
            <a:br>
              <a:rPr lang="en-GB" sz="1200" dirty="0">
                <a:solidFill>
                  <a:schemeClr val="dk1"/>
                </a:solidFill>
                <a:highlight>
                  <a:srgbClr val="FFFFFF"/>
                </a:highlight>
              </a:rPr>
            </a:br>
            <a:r>
              <a:rPr lang="en-GB" sz="1200" dirty="0">
                <a:solidFill>
                  <a:schemeClr val="dk1"/>
                </a:solidFill>
                <a:highlight>
                  <a:srgbClr val="FFFFFF"/>
                </a:highlight>
              </a:rPr>
              <a:t>music in Azerbaijan.</a:t>
            </a:r>
          </a:p>
          <a:p>
            <a:pPr>
              <a:lnSpc>
                <a:spcPct val="115000"/>
              </a:lnSpc>
              <a:spcBef>
                <a:spcPts val="800"/>
              </a:spcBef>
            </a:pPr>
            <a:endParaRPr lang="en-GB" sz="1200" dirty="0">
              <a:solidFill>
                <a:schemeClr val="dk1"/>
              </a:solidFill>
              <a:highlight>
                <a:srgbClr val="FFFFFF"/>
              </a:highlight>
            </a:endParaRPr>
          </a:p>
          <a:p>
            <a:pPr>
              <a:lnSpc>
                <a:spcPct val="115000"/>
              </a:lnSpc>
              <a:spcBef>
                <a:spcPts val="800"/>
              </a:spcBef>
            </a:pPr>
            <a:r>
              <a:rPr lang="en-GB" sz="800" dirty="0">
                <a:solidFill>
                  <a:schemeClr val="dk1"/>
                </a:solidFill>
                <a:highlight>
                  <a:srgbClr val="FFFFFF"/>
                </a:highlight>
              </a:rPr>
              <a:t>Source: </a:t>
            </a:r>
            <a:r>
              <a:rPr lang="en-GB" sz="800" dirty="0" err="1">
                <a:solidFill>
                  <a:schemeClr val="dk1"/>
                </a:solidFill>
                <a:highlight>
                  <a:srgbClr val="FFFFFF"/>
                </a:highlight>
              </a:rPr>
              <a:t>akdn.org</a:t>
            </a:r>
            <a:r>
              <a:rPr lang="en-GB" sz="800" dirty="0">
                <a:solidFill>
                  <a:schemeClr val="dk1"/>
                </a:solidFill>
                <a:highlight>
                  <a:srgbClr val="FFFFFF"/>
                </a:highlight>
              </a:rPr>
              <a:t>/</a:t>
            </a:r>
            <a:r>
              <a:rPr lang="en-GB" sz="800" dirty="0" err="1">
                <a:solidFill>
                  <a:schemeClr val="dk1"/>
                </a:solidFill>
                <a:highlight>
                  <a:srgbClr val="FFFFFF"/>
                </a:highlight>
              </a:rPr>
              <a:t>akmp</a:t>
            </a:r>
            <a:r>
              <a:rPr lang="en-GB" sz="800" dirty="0">
                <a:solidFill>
                  <a:schemeClr val="dk1"/>
                </a:solidFill>
                <a:highlight>
                  <a:srgbClr val="FFFFFF"/>
                </a:highlight>
              </a:rPr>
              <a:t>/instruments</a:t>
            </a:r>
            <a:endParaRPr lang="en-GB" dirty="0">
              <a:solidFill>
                <a:schemeClr val="dk1"/>
              </a:solidFill>
              <a:highlight>
                <a:srgbClr val="FFFFFF"/>
              </a:highlight>
            </a:endParaRPr>
          </a:p>
          <a:p>
            <a:pPr algn="ctr"/>
            <a:endParaRPr lang="en-GB" dirty="0"/>
          </a:p>
        </p:txBody>
      </p:sp>
      <p:sp>
        <p:nvSpPr>
          <p:cNvPr id="6" name="Google Shape;172;p36">
            <a:extLst>
              <a:ext uri="{FF2B5EF4-FFF2-40B4-BE49-F238E27FC236}">
                <a16:creationId xmlns:a16="http://schemas.microsoft.com/office/drawing/2014/main" id="{9E922AC3-B902-7A4F-AFE7-21FB021C8707}"/>
              </a:ext>
            </a:extLst>
          </p:cNvPr>
          <p:cNvSpPr txBox="1">
            <a:spLocks/>
          </p:cNvSpPr>
          <p:nvPr/>
        </p:nvSpPr>
        <p:spPr>
          <a:xfrm>
            <a:off x="334297" y="344129"/>
            <a:ext cx="2248931" cy="868781"/>
          </a:xfrm>
          <a:prstGeom prst="rect">
            <a:avLst/>
          </a:prstGeom>
          <a:solidFill>
            <a:srgbClr val="E35205"/>
          </a:solidFill>
          <a:ln>
            <a:noFill/>
          </a:ln>
        </p:spPr>
        <p:txBody>
          <a:bodyPr spcFirstLastPara="1" wrap="square" lIns="0" tIns="0" rIns="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sz="2000" b="1" dirty="0">
                <a:solidFill>
                  <a:schemeClr val="bg1"/>
                </a:solidFill>
              </a:rPr>
              <a:t>Alim </a:t>
            </a:r>
            <a:r>
              <a:rPr lang="en-GB" sz="2000" b="1" dirty="0" err="1">
                <a:solidFill>
                  <a:schemeClr val="bg1"/>
                </a:solidFill>
              </a:rPr>
              <a:t>Qasimov</a:t>
            </a:r>
            <a:br>
              <a:rPr lang="en-GB" sz="2000" b="1" dirty="0">
                <a:solidFill>
                  <a:schemeClr val="bg1"/>
                </a:solidFill>
              </a:rPr>
            </a:br>
            <a:r>
              <a:rPr lang="en-GB" sz="1400" dirty="0">
                <a:solidFill>
                  <a:schemeClr val="bg1"/>
                </a:solidFill>
              </a:rPr>
              <a:t>Photographer Sebastian </a:t>
            </a:r>
            <a:r>
              <a:rPr lang="en-GB" sz="1400" dirty="0" err="1">
                <a:solidFill>
                  <a:schemeClr val="bg1"/>
                </a:solidFill>
              </a:rPr>
              <a:t>Schutyser</a:t>
            </a:r>
            <a:r>
              <a:rPr lang="en-GB" sz="1400" dirty="0">
                <a:solidFill>
                  <a:schemeClr val="bg1"/>
                </a:solidFill>
              </a:rPr>
              <a:t>/AKMP</a:t>
            </a:r>
            <a:endParaRPr lang="en-GB" sz="1400" b="1" dirty="0">
              <a:solidFill>
                <a:schemeClr val="bg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7" name="Picture 6">
            <a:extLst>
              <a:ext uri="{FF2B5EF4-FFF2-40B4-BE49-F238E27FC236}">
                <a16:creationId xmlns:a16="http://schemas.microsoft.com/office/drawing/2014/main" id="{091F736D-E67A-5C4F-828C-AF4040FE5B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4383464"/>
            <a:ext cx="9163453" cy="760036"/>
          </a:xfrm>
          <a:prstGeom prst="rect">
            <a:avLst/>
          </a:prstGeom>
        </p:spPr>
      </p:pic>
      <p:sp>
        <p:nvSpPr>
          <p:cNvPr id="145" name="Google Shape;145;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GB" dirty="0"/>
              <a:t>4.</a:t>
            </a:r>
            <a:fld id="{00000000-1234-1234-1234-123412341234}" type="slidenum">
              <a:rPr lang="en-GB" smtClean="0"/>
              <a:t>26</a:t>
            </a:fld>
            <a:endParaRPr dirty="0"/>
          </a:p>
        </p:txBody>
      </p:sp>
      <p:sp>
        <p:nvSpPr>
          <p:cNvPr id="8" name="Google Shape;193;p31">
            <a:extLst>
              <a:ext uri="{FF2B5EF4-FFF2-40B4-BE49-F238E27FC236}">
                <a16:creationId xmlns:a16="http://schemas.microsoft.com/office/drawing/2014/main" id="{EECD0BA0-23F5-5642-A6B4-5AAF4E442A80}"/>
              </a:ext>
            </a:extLst>
          </p:cNvPr>
          <p:cNvSpPr txBox="1">
            <a:spLocks/>
          </p:cNvSpPr>
          <p:nvPr/>
        </p:nvSpPr>
        <p:spPr>
          <a:xfrm>
            <a:off x="5993471" y="344129"/>
            <a:ext cx="2881156" cy="4395019"/>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pPr>
            <a:r>
              <a:rPr lang="en-GB" sz="1800" b="1" dirty="0">
                <a:solidFill>
                  <a:srgbClr val="E35205"/>
                </a:solidFill>
                <a:highlight>
                  <a:srgbClr val="FFFFFF"/>
                </a:highlight>
              </a:rPr>
              <a:t>Rubab</a:t>
            </a:r>
          </a:p>
          <a:p>
            <a:pPr>
              <a:lnSpc>
                <a:spcPct val="115000"/>
              </a:lnSpc>
              <a:spcBef>
                <a:spcPts val="800"/>
              </a:spcBef>
            </a:pPr>
            <a:r>
              <a:rPr lang="en-GB" sz="1200" dirty="0">
                <a:solidFill>
                  <a:schemeClr val="dk1"/>
                </a:solidFill>
                <a:highlight>
                  <a:srgbClr val="FFFFFF"/>
                </a:highlight>
              </a:rPr>
              <a:t>Fretless lute, always with sympathetic strings, played in southern Tajikistan and Afghanistan.</a:t>
            </a:r>
          </a:p>
          <a:p>
            <a:pPr>
              <a:lnSpc>
                <a:spcPct val="115000"/>
              </a:lnSpc>
              <a:spcBef>
                <a:spcPts val="800"/>
              </a:spcBef>
            </a:pPr>
            <a:endParaRPr lang="en-GB" sz="1200" dirty="0">
              <a:solidFill>
                <a:schemeClr val="dk1"/>
              </a:solidFill>
              <a:highlight>
                <a:srgbClr val="FFFFFF"/>
              </a:highlight>
            </a:endParaRPr>
          </a:p>
          <a:p>
            <a:pPr>
              <a:lnSpc>
                <a:spcPct val="115000"/>
              </a:lnSpc>
              <a:spcBef>
                <a:spcPts val="800"/>
              </a:spcBef>
            </a:pPr>
            <a:r>
              <a:rPr lang="en-GB" sz="800" dirty="0">
                <a:solidFill>
                  <a:schemeClr val="dk1"/>
                </a:solidFill>
              </a:rPr>
              <a:t>Photographer Jay </a:t>
            </a:r>
            <a:r>
              <a:rPr lang="en-GB" sz="800" dirty="0" err="1">
                <a:solidFill>
                  <a:schemeClr val="dk1"/>
                </a:solidFill>
              </a:rPr>
              <a:t>Blakesberg</a:t>
            </a:r>
            <a:br>
              <a:rPr lang="en-GB" sz="800" dirty="0">
                <a:solidFill>
                  <a:schemeClr val="dk1"/>
                </a:solidFill>
              </a:rPr>
            </a:br>
            <a:r>
              <a:rPr lang="en-GB" sz="800" dirty="0">
                <a:solidFill>
                  <a:schemeClr val="dk1"/>
                </a:solidFill>
                <a:highlight>
                  <a:srgbClr val="FFFFFF"/>
                </a:highlight>
              </a:rPr>
              <a:t>Source: </a:t>
            </a:r>
            <a:r>
              <a:rPr lang="en-GB" sz="800" dirty="0" err="1">
                <a:solidFill>
                  <a:schemeClr val="dk1"/>
                </a:solidFill>
                <a:highlight>
                  <a:srgbClr val="FFFFFF"/>
                </a:highlight>
              </a:rPr>
              <a:t>akdn.org</a:t>
            </a:r>
            <a:r>
              <a:rPr lang="en-GB" sz="800" dirty="0">
                <a:solidFill>
                  <a:schemeClr val="dk1"/>
                </a:solidFill>
                <a:highlight>
                  <a:srgbClr val="FFFFFF"/>
                </a:highlight>
              </a:rPr>
              <a:t>/</a:t>
            </a:r>
            <a:r>
              <a:rPr lang="en-GB" sz="800" dirty="0" err="1">
                <a:solidFill>
                  <a:schemeClr val="dk1"/>
                </a:solidFill>
                <a:highlight>
                  <a:srgbClr val="FFFFFF"/>
                </a:highlight>
              </a:rPr>
              <a:t>akmp</a:t>
            </a:r>
            <a:r>
              <a:rPr lang="en-GB" sz="800" dirty="0">
                <a:solidFill>
                  <a:schemeClr val="dk1"/>
                </a:solidFill>
                <a:highlight>
                  <a:srgbClr val="FFFFFF"/>
                </a:highlight>
              </a:rPr>
              <a:t>/instruments</a:t>
            </a:r>
            <a:endParaRPr lang="en-GB" dirty="0">
              <a:solidFill>
                <a:schemeClr val="dk1"/>
              </a:solidFill>
              <a:highlight>
                <a:srgbClr val="FFFFFF"/>
              </a:highlight>
            </a:endParaRPr>
          </a:p>
          <a:p>
            <a:pPr algn="ctr"/>
            <a:endParaRPr lang="en-GB" dirty="0"/>
          </a:p>
        </p:txBody>
      </p:sp>
      <p:pic>
        <p:nvPicPr>
          <p:cNvPr id="9" name="Picture 8">
            <a:extLst>
              <a:ext uri="{FF2B5EF4-FFF2-40B4-BE49-F238E27FC236}">
                <a16:creationId xmlns:a16="http://schemas.microsoft.com/office/drawing/2014/main" id="{ECA1FAAF-468C-604C-9E5D-7730ECB5E6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4297" y="344128"/>
            <a:ext cx="5164594" cy="439501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6" name="Rectangle 5">
            <a:extLst>
              <a:ext uri="{FF2B5EF4-FFF2-40B4-BE49-F238E27FC236}">
                <a16:creationId xmlns:a16="http://schemas.microsoft.com/office/drawing/2014/main" id="{D4A41257-D0DA-1B47-A1CC-404244914618}"/>
              </a:ext>
            </a:extLst>
          </p:cNvPr>
          <p:cNvSpPr/>
          <p:nvPr/>
        </p:nvSpPr>
        <p:spPr>
          <a:xfrm>
            <a:off x="0" y="0"/>
            <a:ext cx="9192445" cy="5143500"/>
          </a:xfrm>
          <a:prstGeom prst="rect">
            <a:avLst/>
          </a:pr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E"/>
              </a:solidFill>
            </a:endParaRPr>
          </a:p>
        </p:txBody>
      </p:sp>
      <p:sp>
        <p:nvSpPr>
          <p:cNvPr id="7" name="Google Shape;105;p26">
            <a:extLst>
              <a:ext uri="{FF2B5EF4-FFF2-40B4-BE49-F238E27FC236}">
                <a16:creationId xmlns:a16="http://schemas.microsoft.com/office/drawing/2014/main" id="{A3251AC2-40F5-834B-B328-33A7A0C8E4D3}"/>
              </a:ext>
            </a:extLst>
          </p:cNvPr>
          <p:cNvSpPr txBox="1">
            <a:spLocks noGrp="1"/>
          </p:cNvSpPr>
          <p:nvPr>
            <p:ph type="title"/>
          </p:nvPr>
        </p:nvSpPr>
        <p:spPr>
          <a:xfrm>
            <a:off x="0" y="1904060"/>
            <a:ext cx="9144000" cy="1900723"/>
          </a:xfrm>
          <a:prstGeom prst="rect">
            <a:avLst/>
          </a:prstGeom>
        </p:spPr>
        <p:txBody>
          <a:bodyPr spcFirstLastPara="1" wrap="square" lIns="91425" tIns="91425" rIns="91425" bIns="91425" anchor="t" anchorCtr="0">
            <a:noAutofit/>
          </a:bodyPr>
          <a:lstStyle/>
          <a:p>
            <a:pPr lvl="0"/>
            <a:r>
              <a:rPr lang="en-GB" sz="2400" dirty="0">
                <a:solidFill>
                  <a:schemeClr val="bg1"/>
                </a:solidFill>
                <a:latin typeface="ITC New Baskerville Std" panose="02020602060506020304" pitchFamily="18" charset="0"/>
              </a:rPr>
              <a:t>LESSON 4.9: </a:t>
            </a:r>
            <a:br>
              <a:rPr lang="en-GB" sz="2400" dirty="0">
                <a:solidFill>
                  <a:schemeClr val="bg1"/>
                </a:solidFill>
                <a:latin typeface="ITC New Baskerville Std" panose="02020602060506020304" pitchFamily="18" charset="0"/>
              </a:rPr>
            </a:br>
            <a:r>
              <a:rPr lang="en-GB" sz="3400" dirty="0">
                <a:solidFill>
                  <a:schemeClr val="bg1"/>
                </a:solidFill>
                <a:latin typeface="ITC New Baskerville Std" panose="02020602060506020304" pitchFamily="18" charset="0"/>
              </a:rPr>
              <a:t>THE MASTER-APPRENTICE </a:t>
            </a:r>
            <a:br>
              <a:rPr lang="en-GB" sz="3400" dirty="0">
                <a:solidFill>
                  <a:schemeClr val="bg1"/>
                </a:solidFill>
                <a:latin typeface="ITC New Baskerville Std" panose="02020602060506020304" pitchFamily="18" charset="0"/>
              </a:rPr>
            </a:br>
            <a:r>
              <a:rPr lang="en-GB" sz="3400" dirty="0">
                <a:solidFill>
                  <a:schemeClr val="bg1"/>
                </a:solidFill>
                <a:latin typeface="ITC New Baskerville Std" panose="02020602060506020304" pitchFamily="18" charset="0"/>
              </a:rPr>
              <a:t>(</a:t>
            </a:r>
            <a:r>
              <a:rPr lang="en-GB" sz="3400" i="1" dirty="0">
                <a:solidFill>
                  <a:schemeClr val="bg1"/>
                </a:solidFill>
                <a:latin typeface="ITC New Baskerville Std" panose="02020602060506020304" pitchFamily="18" charset="0"/>
              </a:rPr>
              <a:t>USTOD-SHOGIRD</a:t>
            </a:r>
            <a:r>
              <a:rPr lang="en-GB" sz="3400" dirty="0">
                <a:solidFill>
                  <a:schemeClr val="bg1"/>
                </a:solidFill>
                <a:latin typeface="ITC New Baskerville Std" panose="02020602060506020304" pitchFamily="18" charset="0"/>
              </a:rPr>
              <a:t>) TRADITION </a:t>
            </a:r>
            <a:br>
              <a:rPr lang="en-GB" sz="3400" dirty="0">
                <a:solidFill>
                  <a:schemeClr val="bg1"/>
                </a:solidFill>
                <a:latin typeface="ITC New Baskerville Std" panose="02020602060506020304" pitchFamily="18" charset="0"/>
              </a:rPr>
            </a:br>
            <a:r>
              <a:rPr lang="en-GB" sz="3400" dirty="0">
                <a:solidFill>
                  <a:schemeClr val="bg1"/>
                </a:solidFill>
                <a:latin typeface="ITC New Baskerville Std" panose="02020602060506020304" pitchFamily="18" charset="0"/>
              </a:rPr>
              <a:t>OF MUSIC EDUCATION</a:t>
            </a:r>
          </a:p>
        </p:txBody>
      </p:sp>
      <p:pic>
        <p:nvPicPr>
          <p:cNvPr id="8" name="Picture 7">
            <a:extLst>
              <a:ext uri="{FF2B5EF4-FFF2-40B4-BE49-F238E27FC236}">
                <a16:creationId xmlns:a16="http://schemas.microsoft.com/office/drawing/2014/main" id="{8E6C0E80-C179-0545-B8B9-B54DB828F0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150069" cy="1050701"/>
          </a:xfrm>
          <a:prstGeom prst="rect">
            <a:avLst/>
          </a:prstGeom>
        </p:spPr>
      </p:pic>
      <p:pic>
        <p:nvPicPr>
          <p:cNvPr id="9" name="Picture 8">
            <a:extLst>
              <a:ext uri="{FF2B5EF4-FFF2-40B4-BE49-F238E27FC236}">
                <a16:creationId xmlns:a16="http://schemas.microsoft.com/office/drawing/2014/main" id="{4B4E8431-ABAA-5C40-A9F6-3A10F2FA03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51683" y="5075"/>
            <a:ext cx="4140762" cy="1050701"/>
          </a:xfrm>
          <a:prstGeom prst="rect">
            <a:avLst/>
          </a:prstGeom>
        </p:spPr>
      </p:pic>
      <p:sp>
        <p:nvSpPr>
          <p:cNvPr id="164" name="Google Shape;164;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GB" dirty="0">
                <a:solidFill>
                  <a:schemeClr val="bg1"/>
                </a:solidFill>
              </a:rPr>
              <a:t>4.</a:t>
            </a:r>
            <a:fld id="{00000000-1234-1234-1234-123412341234}" type="slidenum">
              <a:rPr lang="en-GB" smtClean="0">
                <a:solidFill>
                  <a:schemeClr val="bg1"/>
                </a:solidFill>
              </a:rPr>
              <a:t>27</a:t>
            </a:fld>
            <a:endParaRPr dirty="0">
              <a:solidFill>
                <a:schemeClr val="bg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9" name="Google Shape;193;p31">
            <a:extLst>
              <a:ext uri="{FF2B5EF4-FFF2-40B4-BE49-F238E27FC236}">
                <a16:creationId xmlns:a16="http://schemas.microsoft.com/office/drawing/2014/main" id="{3AF99734-B51B-4346-A285-553324A0F471}"/>
              </a:ext>
            </a:extLst>
          </p:cNvPr>
          <p:cNvSpPr txBox="1">
            <a:spLocks/>
          </p:cNvSpPr>
          <p:nvPr/>
        </p:nvSpPr>
        <p:spPr>
          <a:xfrm>
            <a:off x="359587" y="511279"/>
            <a:ext cx="3052207" cy="3785418"/>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pPr>
            <a:r>
              <a:rPr lang="en-GB" sz="1800" b="1" dirty="0">
                <a:solidFill>
                  <a:srgbClr val="E35205"/>
                </a:solidFill>
              </a:rPr>
              <a:t>Afghanistan</a:t>
            </a:r>
          </a:p>
          <a:p>
            <a:pPr>
              <a:lnSpc>
                <a:spcPct val="115000"/>
              </a:lnSpc>
            </a:pPr>
            <a:endParaRPr lang="en-GB" sz="1200" dirty="0">
              <a:solidFill>
                <a:schemeClr val="dk1"/>
              </a:solidFill>
            </a:endParaRPr>
          </a:p>
          <a:p>
            <a:pPr>
              <a:lnSpc>
                <a:spcPct val="115000"/>
              </a:lnSpc>
            </a:pPr>
            <a:r>
              <a:rPr lang="en-GB" sz="1200" b="1" dirty="0">
                <a:solidFill>
                  <a:schemeClr val="dk1"/>
                </a:solidFill>
              </a:rPr>
              <a:t>Master-Apprentice Music Training Programme (Kabul and Herat): </a:t>
            </a:r>
            <a:r>
              <a:rPr lang="en-GB" sz="1200" dirty="0">
                <a:solidFill>
                  <a:schemeClr val="dk1"/>
                </a:solidFill>
              </a:rPr>
              <a:t>Launched in 2003, the Master-Apprentice (</a:t>
            </a:r>
            <a:r>
              <a:rPr lang="en-GB" sz="1200" i="1" dirty="0" err="1">
                <a:solidFill>
                  <a:schemeClr val="dk1"/>
                </a:solidFill>
              </a:rPr>
              <a:t>ustod-shogird</a:t>
            </a:r>
            <a:r>
              <a:rPr lang="en-GB" sz="1200" dirty="0">
                <a:solidFill>
                  <a:schemeClr val="dk1"/>
                </a:solidFill>
              </a:rPr>
              <a:t>) Music Training Programme has offered training in instrumental and vocal music to more than a thousand students.</a:t>
            </a:r>
          </a:p>
          <a:p>
            <a:pPr>
              <a:lnSpc>
                <a:spcPct val="115000"/>
              </a:lnSpc>
            </a:pPr>
            <a:endParaRPr lang="en-GB" sz="1200" dirty="0">
              <a:solidFill>
                <a:schemeClr val="dk1"/>
              </a:solidFill>
            </a:endParaRPr>
          </a:p>
          <a:p>
            <a:pPr>
              <a:lnSpc>
                <a:spcPct val="115000"/>
              </a:lnSpc>
            </a:pPr>
            <a:r>
              <a:rPr lang="en-GB" sz="1200" dirty="0">
                <a:solidFill>
                  <a:schemeClr val="dk1"/>
                </a:solidFill>
              </a:rPr>
              <a:t>Students have studied a variety of local instruments — </a:t>
            </a:r>
            <a:r>
              <a:rPr lang="en-GB" sz="1200" i="1" dirty="0" err="1">
                <a:solidFill>
                  <a:schemeClr val="dk1"/>
                </a:solidFill>
              </a:rPr>
              <a:t>rubab</a:t>
            </a:r>
            <a:r>
              <a:rPr lang="en-GB" sz="1200" i="1" dirty="0">
                <a:solidFill>
                  <a:schemeClr val="dk1"/>
                </a:solidFill>
              </a:rPr>
              <a:t>, tanbur, dutar, </a:t>
            </a:r>
            <a:r>
              <a:rPr lang="en-GB" sz="1200" i="1" dirty="0" err="1">
                <a:solidFill>
                  <a:schemeClr val="dk1"/>
                </a:solidFill>
              </a:rPr>
              <a:t>tabla</a:t>
            </a:r>
            <a:r>
              <a:rPr lang="en-GB" sz="1200" i="1" dirty="0">
                <a:solidFill>
                  <a:schemeClr val="dk1"/>
                </a:solidFill>
              </a:rPr>
              <a:t>, </a:t>
            </a:r>
            <a:r>
              <a:rPr lang="en-GB" sz="1200" i="1" dirty="0" err="1">
                <a:solidFill>
                  <a:schemeClr val="dk1"/>
                </a:solidFill>
              </a:rPr>
              <a:t>dilruba</a:t>
            </a:r>
            <a:r>
              <a:rPr lang="en-GB" sz="1200" dirty="0">
                <a:solidFill>
                  <a:schemeClr val="dk1"/>
                </a:solidFill>
              </a:rPr>
              <a:t>, and others — as well as singing. Many graduates have gone on to become prominent performers in Afghanistan’s music scene.</a:t>
            </a:r>
          </a:p>
          <a:p>
            <a:pPr>
              <a:lnSpc>
                <a:spcPct val="115000"/>
              </a:lnSpc>
            </a:pPr>
            <a:endParaRPr lang="en-GB" sz="1200" dirty="0">
              <a:solidFill>
                <a:schemeClr val="dk1"/>
              </a:solidFill>
            </a:endParaRPr>
          </a:p>
          <a:p>
            <a:pPr>
              <a:lnSpc>
                <a:spcPct val="115000"/>
              </a:lnSpc>
            </a:pPr>
            <a:endParaRPr lang="en-GB" sz="1200" b="1" dirty="0">
              <a:solidFill>
                <a:schemeClr val="dk1"/>
              </a:solidFill>
            </a:endParaRPr>
          </a:p>
          <a:p>
            <a:pPr>
              <a:lnSpc>
                <a:spcPct val="115000"/>
              </a:lnSpc>
            </a:pPr>
            <a:endParaRPr lang="en-GB" sz="1200" b="1" dirty="0">
              <a:solidFill>
                <a:schemeClr val="dk1"/>
              </a:solidFill>
            </a:endParaRPr>
          </a:p>
          <a:p>
            <a:pPr>
              <a:lnSpc>
                <a:spcPct val="115000"/>
              </a:lnSpc>
            </a:pPr>
            <a:endParaRPr lang="en-GB" sz="1200" b="1" dirty="0">
              <a:solidFill>
                <a:schemeClr val="dk1"/>
              </a:solidFill>
            </a:endParaRPr>
          </a:p>
          <a:p>
            <a:pPr>
              <a:lnSpc>
                <a:spcPct val="115000"/>
              </a:lnSpc>
            </a:pPr>
            <a:endParaRPr lang="en-GB" sz="1200" dirty="0">
              <a:solidFill>
                <a:schemeClr val="dk1"/>
              </a:solidFill>
            </a:endParaRPr>
          </a:p>
        </p:txBody>
      </p:sp>
      <p:pic>
        <p:nvPicPr>
          <p:cNvPr id="8" name="Picture 7">
            <a:extLst>
              <a:ext uri="{FF2B5EF4-FFF2-40B4-BE49-F238E27FC236}">
                <a16:creationId xmlns:a16="http://schemas.microsoft.com/office/drawing/2014/main" id="{A33013A9-E1A5-E44D-B544-2EFACF037E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46091" y="0"/>
            <a:ext cx="5397910" cy="5143500"/>
          </a:xfrm>
          <a:prstGeom prst="rect">
            <a:avLst/>
          </a:prstGeom>
        </p:spPr>
      </p:pic>
      <p:sp>
        <p:nvSpPr>
          <p:cNvPr id="7" name="Rectangle 6">
            <a:extLst>
              <a:ext uri="{FF2B5EF4-FFF2-40B4-BE49-F238E27FC236}">
                <a16:creationId xmlns:a16="http://schemas.microsoft.com/office/drawing/2014/main" id="{A76C2588-2EC9-054C-9BC3-C1923D606017}"/>
              </a:ext>
            </a:extLst>
          </p:cNvPr>
          <p:cNvSpPr/>
          <p:nvPr/>
        </p:nvSpPr>
        <p:spPr>
          <a:xfrm>
            <a:off x="3746091" y="4691540"/>
            <a:ext cx="1502917" cy="451960"/>
          </a:xfrm>
          <a:prstGeom prst="rect">
            <a:avLst/>
          </a:prstGeom>
          <a:solidFill>
            <a:srgbClr val="E35205"/>
          </a:solidFill>
        </p:spPr>
        <p:txBody>
          <a:bodyPr wrap="square" lIns="90000" tIns="90000" rIns="90000" bIns="90000">
            <a:spAutoFit/>
          </a:bodyPr>
          <a:lstStyle/>
          <a:p>
            <a:pPr lvl="0">
              <a:lnSpc>
                <a:spcPts val="1100"/>
              </a:lnSpc>
              <a:buClr>
                <a:schemeClr val="dk1"/>
              </a:buClr>
              <a:buSzPts val="1100"/>
            </a:pPr>
            <a:r>
              <a:rPr lang="en-GB" sz="800" i="1" dirty="0">
                <a:solidFill>
                  <a:srgbClr val="FFFFFF"/>
                </a:solidFill>
              </a:rPr>
              <a:t> </a:t>
            </a:r>
            <a:r>
              <a:rPr lang="en-GB" sz="800" i="1" dirty="0" err="1">
                <a:solidFill>
                  <a:schemeClr val="bg1"/>
                </a:solidFill>
              </a:rPr>
              <a:t>Ustod-shogird</a:t>
            </a:r>
            <a:r>
              <a:rPr lang="en-GB" sz="800" i="1" dirty="0">
                <a:solidFill>
                  <a:schemeClr val="bg1"/>
                </a:solidFill>
              </a:rPr>
              <a:t>, Afghanistan. </a:t>
            </a:r>
            <a:br>
              <a:rPr lang="en-GB" sz="800" i="1" dirty="0">
                <a:solidFill>
                  <a:schemeClr val="bg1"/>
                </a:solidFill>
              </a:rPr>
            </a:br>
            <a:r>
              <a:rPr lang="en-GB" sz="800" i="1" dirty="0">
                <a:solidFill>
                  <a:schemeClr val="bg1"/>
                </a:solidFill>
              </a:rPr>
              <a:t>Photographer AKTC/AKDN. </a:t>
            </a:r>
            <a:endParaRPr lang="en-GB" sz="800" dirty="0">
              <a:solidFill>
                <a:schemeClr val="bg1"/>
              </a:solidFill>
            </a:endParaRPr>
          </a:p>
        </p:txBody>
      </p:sp>
      <p:sp>
        <p:nvSpPr>
          <p:cNvPr id="181" name="Google Shape;181;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en-GB" dirty="0">
                <a:solidFill>
                  <a:schemeClr val="bg1"/>
                </a:solidFill>
              </a:rPr>
              <a:t>4.</a:t>
            </a:r>
            <a:fld id="{00000000-1234-1234-1234-123412341234}" type="slidenum">
              <a:rPr lang="en-GB" smtClean="0">
                <a:solidFill>
                  <a:schemeClr val="bg1"/>
                </a:solidFill>
              </a:rPr>
              <a:t>28</a:t>
            </a:fld>
            <a:endParaRPr dirty="0">
              <a:solidFill>
                <a:schemeClr val="bg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8" name="Google Shape;193;p31">
            <a:extLst>
              <a:ext uri="{FF2B5EF4-FFF2-40B4-BE49-F238E27FC236}">
                <a16:creationId xmlns:a16="http://schemas.microsoft.com/office/drawing/2014/main" id="{96D0106E-DFA7-2B40-A96D-C2F972826DE3}"/>
              </a:ext>
            </a:extLst>
          </p:cNvPr>
          <p:cNvSpPr txBox="1">
            <a:spLocks/>
          </p:cNvSpPr>
          <p:nvPr/>
        </p:nvSpPr>
        <p:spPr>
          <a:xfrm>
            <a:off x="359587" y="511279"/>
            <a:ext cx="3150529" cy="357894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pPr>
            <a:r>
              <a:rPr lang="en-GB" sz="1800" b="1" dirty="0">
                <a:solidFill>
                  <a:srgbClr val="E35205"/>
                </a:solidFill>
              </a:rPr>
              <a:t>Pakistan</a:t>
            </a:r>
          </a:p>
          <a:p>
            <a:pPr>
              <a:lnSpc>
                <a:spcPct val="115000"/>
              </a:lnSpc>
            </a:pPr>
            <a:endParaRPr lang="en-GB" sz="1200" dirty="0">
              <a:solidFill>
                <a:schemeClr val="dk1"/>
              </a:solidFill>
            </a:endParaRPr>
          </a:p>
          <a:p>
            <a:pPr>
              <a:lnSpc>
                <a:spcPct val="115000"/>
              </a:lnSpc>
            </a:pPr>
            <a:r>
              <a:rPr lang="en-GB" sz="1200" b="1" dirty="0">
                <a:solidFill>
                  <a:schemeClr val="dk1"/>
                </a:solidFill>
              </a:rPr>
              <a:t>The Leif Larsen Music Centre, </a:t>
            </a:r>
            <a:r>
              <a:rPr lang="en-GB" sz="1200" dirty="0">
                <a:solidFill>
                  <a:schemeClr val="dk1"/>
                </a:solidFill>
              </a:rPr>
              <a:t>Leif Larsen Centre serves the local community by providing free music lessons for young people on a range of musical instruments (</a:t>
            </a:r>
            <a:r>
              <a:rPr lang="en-GB" sz="1200" i="1" dirty="0" err="1">
                <a:solidFill>
                  <a:schemeClr val="dk1"/>
                </a:solidFill>
              </a:rPr>
              <a:t>rubab</a:t>
            </a:r>
            <a:r>
              <a:rPr lang="en-GB" sz="1200" i="1" dirty="0">
                <a:solidFill>
                  <a:schemeClr val="dk1"/>
                </a:solidFill>
              </a:rPr>
              <a:t>, </a:t>
            </a:r>
            <a:r>
              <a:rPr lang="en-GB" sz="1200" i="1" dirty="0" err="1">
                <a:solidFill>
                  <a:schemeClr val="dk1"/>
                </a:solidFill>
              </a:rPr>
              <a:t>xighini</a:t>
            </a:r>
            <a:r>
              <a:rPr lang="en-GB" sz="1200" i="1" dirty="0">
                <a:solidFill>
                  <a:schemeClr val="dk1"/>
                </a:solidFill>
              </a:rPr>
              <a:t>, </a:t>
            </a:r>
            <a:r>
              <a:rPr lang="en-GB" sz="1200" i="1" dirty="0" err="1">
                <a:solidFill>
                  <a:schemeClr val="dk1"/>
                </a:solidFill>
              </a:rPr>
              <a:t>dadang</a:t>
            </a:r>
            <a:r>
              <a:rPr lang="en-GB" sz="1200" i="1" dirty="0">
                <a:solidFill>
                  <a:schemeClr val="dk1"/>
                </a:solidFill>
              </a:rPr>
              <a:t>, </a:t>
            </a:r>
            <a:r>
              <a:rPr lang="en-GB" sz="1200" i="1" dirty="0" err="1">
                <a:solidFill>
                  <a:schemeClr val="dk1"/>
                </a:solidFill>
              </a:rPr>
              <a:t>damal</a:t>
            </a:r>
            <a:r>
              <a:rPr lang="en-GB" sz="1200" dirty="0">
                <a:solidFill>
                  <a:schemeClr val="dk1"/>
                </a:solidFill>
              </a:rPr>
              <a:t>, flute, and a local version of the sitar) and providing them with performance opportunities both in the Gilgit-Baltistan region and beyond.</a:t>
            </a:r>
          </a:p>
          <a:p>
            <a:pPr>
              <a:lnSpc>
                <a:spcPct val="115000"/>
              </a:lnSpc>
            </a:pPr>
            <a:endParaRPr lang="en-GB" sz="1200" dirty="0">
              <a:solidFill>
                <a:schemeClr val="dk1"/>
              </a:solidFill>
            </a:endParaRPr>
          </a:p>
          <a:p>
            <a:pPr>
              <a:lnSpc>
                <a:spcPct val="115000"/>
              </a:lnSpc>
            </a:pPr>
            <a:r>
              <a:rPr lang="en-GB" sz="1200" dirty="0">
                <a:solidFill>
                  <a:schemeClr val="dk1"/>
                </a:solidFill>
              </a:rPr>
              <a:t>Training musicians to fulfil a niche role in the cultural services sector serves a dual purpose, demonstrating that music can be a source of livelihood as well as a living cultural resource and potential source of cultural tourism. </a:t>
            </a:r>
          </a:p>
          <a:p>
            <a:pPr>
              <a:lnSpc>
                <a:spcPct val="115000"/>
              </a:lnSpc>
            </a:pPr>
            <a:endParaRPr lang="en-GB" sz="1200" dirty="0">
              <a:solidFill>
                <a:schemeClr val="dk1"/>
              </a:solidFill>
            </a:endParaRPr>
          </a:p>
          <a:p>
            <a:pPr>
              <a:lnSpc>
                <a:spcPct val="115000"/>
              </a:lnSpc>
            </a:pPr>
            <a:endParaRPr lang="en-GB" sz="1200" b="1" dirty="0">
              <a:solidFill>
                <a:schemeClr val="dk1"/>
              </a:solidFill>
            </a:endParaRPr>
          </a:p>
          <a:p>
            <a:pPr>
              <a:lnSpc>
                <a:spcPct val="115000"/>
              </a:lnSpc>
            </a:pPr>
            <a:endParaRPr lang="en-GB" sz="1200" b="1" dirty="0">
              <a:solidFill>
                <a:schemeClr val="dk1"/>
              </a:solidFill>
            </a:endParaRPr>
          </a:p>
          <a:p>
            <a:pPr>
              <a:lnSpc>
                <a:spcPct val="115000"/>
              </a:lnSpc>
            </a:pPr>
            <a:endParaRPr lang="en-GB" sz="1200" dirty="0">
              <a:solidFill>
                <a:schemeClr val="dk1"/>
              </a:solidFill>
            </a:endParaRPr>
          </a:p>
        </p:txBody>
      </p:sp>
      <p:pic>
        <p:nvPicPr>
          <p:cNvPr id="5" name="Picture 4">
            <a:extLst>
              <a:ext uri="{FF2B5EF4-FFF2-40B4-BE49-F238E27FC236}">
                <a16:creationId xmlns:a16="http://schemas.microsoft.com/office/drawing/2014/main" id="{CCD05345-D650-7145-AFB8-C4AC02FDD1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46089" y="0"/>
            <a:ext cx="5397911" cy="5143500"/>
          </a:xfrm>
          <a:prstGeom prst="rect">
            <a:avLst/>
          </a:prstGeom>
        </p:spPr>
      </p:pic>
      <p:sp>
        <p:nvSpPr>
          <p:cNvPr id="9" name="Rectangle 8">
            <a:extLst>
              <a:ext uri="{FF2B5EF4-FFF2-40B4-BE49-F238E27FC236}">
                <a16:creationId xmlns:a16="http://schemas.microsoft.com/office/drawing/2014/main" id="{44CF60FC-FC9F-6046-A00D-6B2B755247CE}"/>
              </a:ext>
            </a:extLst>
          </p:cNvPr>
          <p:cNvSpPr/>
          <p:nvPr/>
        </p:nvSpPr>
        <p:spPr>
          <a:xfrm>
            <a:off x="3746092" y="4704569"/>
            <a:ext cx="2303016" cy="451960"/>
          </a:xfrm>
          <a:prstGeom prst="rect">
            <a:avLst/>
          </a:prstGeom>
          <a:solidFill>
            <a:srgbClr val="E35205"/>
          </a:solidFill>
        </p:spPr>
        <p:txBody>
          <a:bodyPr wrap="square" lIns="90000" tIns="90000" rIns="90000" bIns="90000">
            <a:spAutoFit/>
          </a:bodyPr>
          <a:lstStyle/>
          <a:p>
            <a:pPr lvl="0">
              <a:lnSpc>
                <a:spcPts val="1100"/>
              </a:lnSpc>
              <a:buClr>
                <a:schemeClr val="dk1"/>
              </a:buClr>
              <a:buSzPts val="1100"/>
            </a:pPr>
            <a:r>
              <a:rPr lang="en-GB" sz="800" i="1" dirty="0">
                <a:solidFill>
                  <a:srgbClr val="FFFFFF"/>
                </a:solidFill>
              </a:rPr>
              <a:t>Leif Larsen Music Centre. </a:t>
            </a:r>
            <a:r>
              <a:rPr lang="en-GB" sz="800" i="1" dirty="0" err="1">
                <a:solidFill>
                  <a:srgbClr val="FFFFFF"/>
                </a:solidFill>
              </a:rPr>
              <a:t>Altit</a:t>
            </a:r>
            <a:r>
              <a:rPr lang="en-GB" sz="800" i="1" dirty="0">
                <a:solidFill>
                  <a:srgbClr val="FFFFFF"/>
                </a:solidFill>
              </a:rPr>
              <a:t>, Pakistan. Photographer Christopher Wilton-Steer/AKDN</a:t>
            </a:r>
            <a:endParaRPr lang="en-GB" sz="800" dirty="0">
              <a:solidFill>
                <a:srgbClr val="FFFFFF"/>
              </a:solidFill>
            </a:endParaRPr>
          </a:p>
        </p:txBody>
      </p:sp>
      <p:sp>
        <p:nvSpPr>
          <p:cNvPr id="188" name="Google Shape;188;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en-GB" dirty="0">
                <a:solidFill>
                  <a:schemeClr val="bg1"/>
                </a:solidFill>
              </a:rPr>
              <a:t>4.</a:t>
            </a:r>
            <a:fld id="{00000000-1234-1234-1234-123412341234}" type="slidenum">
              <a:rPr lang="en-GB" smtClean="0">
                <a:solidFill>
                  <a:schemeClr val="bg1"/>
                </a:solidFill>
              </a:rPr>
              <a:t>29</a:t>
            </a:fld>
            <a:endParaRPr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4" name="Google Shape;114;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GB" dirty="0"/>
              <a:t>4.</a:t>
            </a:r>
            <a:fld id="{00000000-1234-1234-1234-123412341234}" type="slidenum">
              <a:rPr lang="en-GB" smtClean="0"/>
              <a:t>3</a:t>
            </a:fld>
            <a:endParaRPr dirty="0"/>
          </a:p>
        </p:txBody>
      </p:sp>
      <p:graphicFrame>
        <p:nvGraphicFramePr>
          <p:cNvPr id="9" name="Google Shape;67;p15">
            <a:extLst>
              <a:ext uri="{FF2B5EF4-FFF2-40B4-BE49-F238E27FC236}">
                <a16:creationId xmlns:a16="http://schemas.microsoft.com/office/drawing/2014/main" id="{9D1DE857-EFA6-DD4F-BF49-2496A09AA212}"/>
              </a:ext>
            </a:extLst>
          </p:cNvPr>
          <p:cNvGraphicFramePr/>
          <p:nvPr>
            <p:extLst>
              <p:ext uri="{D42A27DB-BD31-4B8C-83A1-F6EECF244321}">
                <p14:modId xmlns:p14="http://schemas.microsoft.com/office/powerpoint/2010/main" val="1501352098"/>
              </p:ext>
            </p:extLst>
          </p:nvPr>
        </p:nvGraphicFramePr>
        <p:xfrm>
          <a:off x="530578" y="577034"/>
          <a:ext cx="8082844" cy="4095692"/>
        </p:xfrm>
        <a:graphic>
          <a:graphicData uri="http://schemas.openxmlformats.org/drawingml/2006/table">
            <a:tbl>
              <a:tblPr>
                <a:noFill/>
              </a:tblPr>
              <a:tblGrid>
                <a:gridCol w="1670755">
                  <a:extLst>
                    <a:ext uri="{9D8B030D-6E8A-4147-A177-3AD203B41FA5}">
                      <a16:colId xmlns:a16="http://schemas.microsoft.com/office/drawing/2014/main" val="20000"/>
                    </a:ext>
                  </a:extLst>
                </a:gridCol>
                <a:gridCol w="6412089">
                  <a:extLst>
                    <a:ext uri="{9D8B030D-6E8A-4147-A177-3AD203B41FA5}">
                      <a16:colId xmlns:a16="http://schemas.microsoft.com/office/drawing/2014/main" val="20001"/>
                    </a:ext>
                  </a:extLst>
                </a:gridCol>
              </a:tblGrid>
              <a:tr h="859003">
                <a:tc>
                  <a:txBody>
                    <a:bodyPr/>
                    <a:lstStyle/>
                    <a:p>
                      <a:pPr marL="0" lvl="0" indent="0" algn="l" rtl="0">
                        <a:spcBef>
                          <a:spcPts val="0"/>
                        </a:spcBef>
                        <a:spcAft>
                          <a:spcPts val="0"/>
                        </a:spcAft>
                        <a:buNone/>
                      </a:pPr>
                      <a:r>
                        <a:rPr lang="en-GB" sz="1600" b="0" i="0" dirty="0">
                          <a:solidFill>
                            <a:schemeClr val="bg1"/>
                          </a:solidFill>
                          <a:latin typeface="ITC New Baskerville Std" panose="02020602060506020304" pitchFamily="18" charset="0"/>
                          <a:ea typeface="Calibri"/>
                          <a:cs typeface="Calibri"/>
                          <a:sym typeface="Calibri"/>
                        </a:rPr>
                        <a:t>FACTUAL</a:t>
                      </a:r>
                    </a:p>
                  </a:txBody>
                  <a:tcPr marL="57415" marR="57415" marT="57415" marB="57415" anchor="ctr" anchorCtr="1">
                    <a:lnL w="12700" cap="flat" cmpd="sng" algn="ctr">
                      <a:noFill/>
                      <a:prstDash val="solid"/>
                      <a:round/>
                      <a:headEnd type="none" w="med" len="med"/>
                      <a:tailEnd type="none" w="med" len="med"/>
                    </a:lnL>
                    <a:lnR w="12700" cap="flat" cmpd="sng" algn="ctr">
                      <a:solidFill>
                        <a:srgbClr val="E35205"/>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35205"/>
                    </a:solidFill>
                  </a:tcPr>
                </a:tc>
                <a:tc>
                  <a:txBody>
                    <a:bodyPr/>
                    <a:lstStyle/>
                    <a:p>
                      <a:pPr marL="0" lvl="0" indent="0" algn="l" rtl="0">
                        <a:lnSpc>
                          <a:spcPts val="1800"/>
                        </a:lnSpc>
                        <a:spcBef>
                          <a:spcPts val="0"/>
                        </a:spcBef>
                        <a:spcAft>
                          <a:spcPts val="600"/>
                        </a:spcAft>
                        <a:buNone/>
                      </a:pPr>
                      <a:r>
                        <a:rPr lang="en-GB" sz="1500" dirty="0">
                          <a:latin typeface="Arial" panose="020B0604020202020204" pitchFamily="34" charset="0"/>
                          <a:ea typeface="Calibri"/>
                          <a:cs typeface="Arial" panose="020B0604020202020204" pitchFamily="34" charset="0"/>
                          <a:sym typeface="Calibri"/>
                        </a:rPr>
                        <a:t>What is ethnomusicology? (Boundaries)</a:t>
                      </a:r>
                      <a:endParaRPr sz="1500" dirty="0">
                        <a:latin typeface="Arial" panose="020B0604020202020204" pitchFamily="34" charset="0"/>
                        <a:ea typeface="Calibri"/>
                        <a:cs typeface="Arial" panose="020B0604020202020204" pitchFamily="34" charset="0"/>
                        <a:sym typeface="Calibri"/>
                      </a:endParaRPr>
                    </a:p>
                    <a:p>
                      <a:pPr marL="0" lvl="0" indent="0" algn="l" rtl="0">
                        <a:lnSpc>
                          <a:spcPts val="1800"/>
                        </a:lnSpc>
                        <a:spcBef>
                          <a:spcPts val="0"/>
                        </a:spcBef>
                        <a:spcAft>
                          <a:spcPts val="0"/>
                        </a:spcAft>
                        <a:buNone/>
                      </a:pPr>
                      <a:r>
                        <a:rPr lang="en-GB" sz="1500" dirty="0">
                          <a:latin typeface="Arial" panose="020B0604020202020204" pitchFamily="34" charset="0"/>
                          <a:ea typeface="Calibri"/>
                          <a:cs typeface="Arial" panose="020B0604020202020204" pitchFamily="34" charset="0"/>
                          <a:sym typeface="Calibri"/>
                        </a:rPr>
                        <a:t>What is tradition-based music? (Audience/Boundaries)</a:t>
                      </a:r>
                      <a:endParaRPr sz="1500" dirty="0">
                        <a:latin typeface="Arial" panose="020B0604020202020204" pitchFamily="34" charset="0"/>
                        <a:ea typeface="Calibri"/>
                        <a:cs typeface="Arial" panose="020B0604020202020204" pitchFamily="34" charset="0"/>
                        <a:sym typeface="Calibri"/>
                      </a:endParaRPr>
                    </a:p>
                  </a:txBody>
                  <a:tcPr marL="180000" marR="180000" marT="180000" marB="180000">
                    <a:lnL w="12700" cap="flat" cmpd="sng" algn="ctr">
                      <a:solidFill>
                        <a:srgbClr val="E35205"/>
                      </a:solidFill>
                      <a:prstDash val="solid"/>
                      <a:round/>
                      <a:headEnd type="none" w="med" len="med"/>
                      <a:tailEnd type="none" w="med" len="med"/>
                    </a:lnL>
                    <a:lnR w="12700" cap="flat" cmpd="sng" algn="ctr">
                      <a:solidFill>
                        <a:srgbClr val="E35205"/>
                      </a:solidFill>
                      <a:prstDash val="solid"/>
                      <a:round/>
                      <a:headEnd type="none" w="med" len="med"/>
                      <a:tailEnd type="none" w="med" len="med"/>
                    </a:lnR>
                    <a:lnT w="12700" cap="flat" cmpd="sng" algn="ctr">
                      <a:solidFill>
                        <a:srgbClr val="E35205"/>
                      </a:solidFill>
                      <a:prstDash val="solid"/>
                      <a:round/>
                      <a:headEnd type="none" w="med" len="med"/>
                      <a:tailEnd type="none" w="med" len="med"/>
                    </a:lnT>
                    <a:lnB w="12700" cap="flat" cmpd="sng" algn="ctr">
                      <a:solidFill>
                        <a:srgbClr val="E35205"/>
                      </a:solidFill>
                      <a:prstDash val="solid"/>
                      <a:round/>
                      <a:headEnd type="none" w="med" len="med"/>
                      <a:tailEnd type="none" w="med" len="med"/>
                    </a:lnB>
                  </a:tcPr>
                </a:tc>
                <a:extLst>
                  <a:ext uri="{0D108BD9-81ED-4DB2-BD59-A6C34878D82A}">
                    <a16:rowId xmlns:a16="http://schemas.microsoft.com/office/drawing/2014/main" val="10000"/>
                  </a:ext>
                </a:extLst>
              </a:tr>
              <a:tr h="1524242">
                <a:tc>
                  <a:txBody>
                    <a:bodyPr/>
                    <a:lstStyle/>
                    <a:p>
                      <a:pPr marL="0" lvl="0" indent="0" algn="l" rtl="0">
                        <a:spcBef>
                          <a:spcPts val="0"/>
                        </a:spcBef>
                        <a:spcAft>
                          <a:spcPts val="0"/>
                        </a:spcAft>
                        <a:buNone/>
                      </a:pPr>
                      <a:r>
                        <a:rPr lang="en-GB" sz="1600" b="0" i="0" dirty="0">
                          <a:solidFill>
                            <a:schemeClr val="bg1"/>
                          </a:solidFill>
                          <a:latin typeface="ITC New Baskerville Std" panose="02020602060506020304" pitchFamily="18" charset="0"/>
                          <a:ea typeface="Calibri"/>
                          <a:cs typeface="Calibri"/>
                          <a:sym typeface="Calibri"/>
                        </a:rPr>
                        <a:t>CONCEPTUAL</a:t>
                      </a:r>
                    </a:p>
                  </a:txBody>
                  <a:tcPr marL="57415" marR="57415" marT="57415" marB="57415" anchor="ctr" anchorCtr="1">
                    <a:lnL w="12700" cap="flat" cmpd="sng" algn="ctr">
                      <a:noFill/>
                      <a:prstDash val="solid"/>
                      <a:round/>
                      <a:headEnd type="none" w="med" len="med"/>
                      <a:tailEnd type="none" w="med" len="med"/>
                    </a:lnL>
                    <a:lnR w="12700" cap="flat" cmpd="sng" algn="ctr">
                      <a:solidFill>
                        <a:srgbClr val="E35205"/>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35205"/>
                    </a:solidFill>
                  </a:tcPr>
                </a:tc>
                <a:tc>
                  <a:txBody>
                    <a:bodyPr/>
                    <a:lstStyle/>
                    <a:p>
                      <a:pPr marL="0" lvl="0" indent="0" algn="l" rtl="0">
                        <a:lnSpc>
                          <a:spcPts val="1800"/>
                        </a:lnSpc>
                        <a:spcBef>
                          <a:spcPts val="0"/>
                        </a:spcBef>
                        <a:spcAft>
                          <a:spcPts val="600"/>
                        </a:spcAft>
                        <a:buNone/>
                      </a:pPr>
                      <a:r>
                        <a:rPr lang="en-GB" sz="1500" dirty="0">
                          <a:highlight>
                            <a:srgbClr val="FFFFFF"/>
                          </a:highlight>
                          <a:latin typeface="Arial" panose="020B0604020202020204" pitchFamily="34" charset="0"/>
                          <a:ea typeface="Calibri"/>
                          <a:cs typeface="Arial" panose="020B0604020202020204" pitchFamily="34" charset="0"/>
                          <a:sym typeface="Calibri"/>
                        </a:rPr>
                        <a:t>Why may the preservation of tradition-based music heritage be a shared responsibility for all of us? </a:t>
                      </a:r>
                      <a:br>
                        <a:rPr lang="en-GB" sz="1500" dirty="0">
                          <a:highlight>
                            <a:srgbClr val="FFFFFF"/>
                          </a:highlight>
                          <a:latin typeface="Arial" panose="020B0604020202020204" pitchFamily="34" charset="0"/>
                          <a:ea typeface="Calibri"/>
                          <a:cs typeface="Arial" panose="020B0604020202020204" pitchFamily="34" charset="0"/>
                          <a:sym typeface="Calibri"/>
                        </a:rPr>
                      </a:br>
                      <a:r>
                        <a:rPr lang="en-GB" sz="1500" dirty="0">
                          <a:highlight>
                            <a:srgbClr val="FFFFFF"/>
                          </a:highlight>
                          <a:latin typeface="Arial" panose="020B0604020202020204" pitchFamily="34" charset="0"/>
                          <a:ea typeface="Calibri"/>
                          <a:cs typeface="Arial" panose="020B0604020202020204" pitchFamily="34" charset="0"/>
                          <a:sym typeface="Calibri"/>
                        </a:rPr>
                        <a:t>(Audiences/boundaries)</a:t>
                      </a:r>
                      <a:endParaRPr sz="1500" dirty="0">
                        <a:highlight>
                          <a:srgbClr val="FFFFFF"/>
                        </a:highlight>
                        <a:latin typeface="Arial" panose="020B0604020202020204" pitchFamily="34" charset="0"/>
                        <a:ea typeface="Calibri"/>
                        <a:cs typeface="Arial" panose="020B0604020202020204" pitchFamily="34" charset="0"/>
                        <a:sym typeface="Calibri"/>
                      </a:endParaRPr>
                    </a:p>
                    <a:p>
                      <a:pPr marL="0" lvl="0" indent="0" algn="l" rtl="0">
                        <a:lnSpc>
                          <a:spcPts val="1800"/>
                        </a:lnSpc>
                        <a:spcBef>
                          <a:spcPts val="0"/>
                        </a:spcBef>
                        <a:spcAft>
                          <a:spcPts val="0"/>
                        </a:spcAft>
                        <a:buNone/>
                      </a:pPr>
                      <a:r>
                        <a:rPr lang="en-GB" sz="1500" dirty="0">
                          <a:highlight>
                            <a:srgbClr val="FFFFFF"/>
                          </a:highlight>
                          <a:latin typeface="Arial" panose="020B0604020202020204" pitchFamily="34" charset="0"/>
                          <a:ea typeface="Calibri"/>
                          <a:cs typeface="Arial" panose="020B0604020202020204" pitchFamily="34" charset="0"/>
                          <a:sym typeface="Calibri"/>
                        </a:rPr>
                        <a:t>Why is music sometimes referred to as an international language? (Audience/boundaries)</a:t>
                      </a:r>
                      <a:endParaRPr sz="1500" dirty="0">
                        <a:highlight>
                          <a:srgbClr val="FFFFFF"/>
                        </a:highlight>
                        <a:latin typeface="Arial" panose="020B0604020202020204" pitchFamily="34" charset="0"/>
                        <a:ea typeface="Calibri"/>
                        <a:cs typeface="Arial" panose="020B0604020202020204" pitchFamily="34" charset="0"/>
                        <a:sym typeface="Calibri"/>
                      </a:endParaRPr>
                    </a:p>
                  </a:txBody>
                  <a:tcPr marL="180000" marR="180000" marT="180000" marB="180000">
                    <a:lnL w="12700" cap="flat" cmpd="sng" algn="ctr">
                      <a:solidFill>
                        <a:srgbClr val="E35205"/>
                      </a:solidFill>
                      <a:prstDash val="solid"/>
                      <a:round/>
                      <a:headEnd type="none" w="med" len="med"/>
                      <a:tailEnd type="none" w="med" len="med"/>
                    </a:lnL>
                    <a:lnR w="12700" cap="flat" cmpd="sng" algn="ctr">
                      <a:solidFill>
                        <a:srgbClr val="E35205"/>
                      </a:solidFill>
                      <a:prstDash val="solid"/>
                      <a:round/>
                      <a:headEnd type="none" w="med" len="med"/>
                      <a:tailEnd type="none" w="med" len="med"/>
                    </a:lnR>
                    <a:lnT w="12700" cap="flat" cmpd="sng" algn="ctr">
                      <a:solidFill>
                        <a:srgbClr val="E35205"/>
                      </a:solidFill>
                      <a:prstDash val="solid"/>
                      <a:round/>
                      <a:headEnd type="none" w="med" len="med"/>
                      <a:tailEnd type="none" w="med" len="med"/>
                    </a:lnT>
                    <a:lnB w="12700" cap="flat" cmpd="sng" algn="ctr">
                      <a:solidFill>
                        <a:srgbClr val="E35205"/>
                      </a:solidFill>
                      <a:prstDash val="solid"/>
                      <a:round/>
                      <a:headEnd type="none" w="med" len="med"/>
                      <a:tailEnd type="none" w="med" len="med"/>
                    </a:lnB>
                  </a:tcPr>
                </a:tc>
                <a:extLst>
                  <a:ext uri="{0D108BD9-81ED-4DB2-BD59-A6C34878D82A}">
                    <a16:rowId xmlns:a16="http://schemas.microsoft.com/office/drawing/2014/main" val="10001"/>
                  </a:ext>
                </a:extLst>
              </a:tr>
              <a:tr h="1623092">
                <a:tc>
                  <a:txBody>
                    <a:bodyPr/>
                    <a:lstStyle/>
                    <a:p>
                      <a:pPr marL="0" lvl="0" indent="0" algn="l" rtl="0">
                        <a:spcBef>
                          <a:spcPts val="0"/>
                        </a:spcBef>
                        <a:spcAft>
                          <a:spcPts val="0"/>
                        </a:spcAft>
                        <a:buNone/>
                      </a:pPr>
                      <a:r>
                        <a:rPr lang="en-GB" sz="1600" b="0" i="0" dirty="0">
                          <a:solidFill>
                            <a:schemeClr val="bg1"/>
                          </a:solidFill>
                          <a:latin typeface="ITC New Baskerville Std" panose="02020602060506020304" pitchFamily="18" charset="0"/>
                          <a:ea typeface="Calibri"/>
                          <a:cs typeface="Calibri"/>
                          <a:sym typeface="Calibri"/>
                        </a:rPr>
                        <a:t>DEBATABLE</a:t>
                      </a:r>
                    </a:p>
                  </a:txBody>
                  <a:tcPr marL="57415" marR="57415" marT="57415" marB="57415" anchor="ctr" anchorCtr="1">
                    <a:lnL w="12700" cap="flat" cmpd="sng" algn="ctr">
                      <a:noFill/>
                      <a:prstDash val="solid"/>
                      <a:round/>
                      <a:headEnd type="none" w="med" len="med"/>
                      <a:tailEnd type="none" w="med" len="med"/>
                    </a:lnL>
                    <a:lnR w="12700" cap="flat" cmpd="sng" algn="ctr">
                      <a:solidFill>
                        <a:srgbClr val="E35205"/>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noFill/>
                      <a:prstDash val="solid"/>
                      <a:round/>
                      <a:headEnd type="none" w="med" len="med"/>
                      <a:tailEnd type="none" w="med" len="med"/>
                    </a:lnB>
                    <a:solidFill>
                      <a:srgbClr val="E35205"/>
                    </a:solidFill>
                  </a:tcPr>
                </a:tc>
                <a:tc>
                  <a:txBody>
                    <a:bodyPr/>
                    <a:lstStyle/>
                    <a:p>
                      <a:pPr marL="0" lvl="0" indent="0" algn="l" rtl="0">
                        <a:lnSpc>
                          <a:spcPts val="1700"/>
                        </a:lnSpc>
                        <a:spcBef>
                          <a:spcPts val="0"/>
                        </a:spcBef>
                        <a:spcAft>
                          <a:spcPts val="600"/>
                        </a:spcAft>
                        <a:buNone/>
                      </a:pPr>
                      <a:r>
                        <a:rPr lang="en-GB" sz="1500" dirty="0">
                          <a:latin typeface="Arial" panose="020B0604020202020204" pitchFamily="34" charset="0"/>
                          <a:ea typeface="Calibri"/>
                          <a:cs typeface="Arial" panose="020B0604020202020204" pitchFamily="34" charset="0"/>
                          <a:sym typeface="Calibri"/>
                        </a:rPr>
                        <a:t>To what extent can tradition-based music transcend cultural difference?  (Audiences/boundaries)</a:t>
                      </a:r>
                      <a:endParaRPr sz="1500" dirty="0">
                        <a:latin typeface="Arial" panose="020B0604020202020204" pitchFamily="34" charset="0"/>
                        <a:ea typeface="Calibri"/>
                        <a:cs typeface="Arial" panose="020B0604020202020204" pitchFamily="34" charset="0"/>
                        <a:sym typeface="Calibri"/>
                      </a:endParaRPr>
                    </a:p>
                    <a:p>
                      <a:pPr marL="0" lvl="0" indent="0" algn="l" rtl="0">
                        <a:lnSpc>
                          <a:spcPts val="1700"/>
                        </a:lnSpc>
                        <a:spcBef>
                          <a:spcPts val="0"/>
                        </a:spcBef>
                        <a:spcAft>
                          <a:spcPts val="0"/>
                        </a:spcAft>
                        <a:buNone/>
                      </a:pPr>
                      <a:r>
                        <a:rPr lang="en-GB" sz="1500" dirty="0">
                          <a:latin typeface="Arial" panose="020B0604020202020204" pitchFamily="34" charset="0"/>
                          <a:ea typeface="Calibri"/>
                          <a:cs typeface="Arial" panose="020B0604020202020204" pitchFamily="34" charset="0"/>
                          <a:sym typeface="Calibri"/>
                        </a:rPr>
                        <a:t>To what extent can tradition-based music be hybridised without losing the artistic energy that makes it powerful? (Audiences/boundaries/innovation)</a:t>
                      </a:r>
                      <a:endParaRPr sz="1500" dirty="0">
                        <a:latin typeface="Arial" panose="020B0604020202020204" pitchFamily="34" charset="0"/>
                        <a:ea typeface="Calibri"/>
                        <a:cs typeface="Arial" panose="020B0604020202020204" pitchFamily="34" charset="0"/>
                        <a:sym typeface="Calibri"/>
                      </a:endParaRPr>
                    </a:p>
                  </a:txBody>
                  <a:tcPr marL="180000" marR="180000" marT="180000" marB="180000">
                    <a:lnL w="12700" cap="flat" cmpd="sng" algn="ctr">
                      <a:solidFill>
                        <a:srgbClr val="E35205"/>
                      </a:solidFill>
                      <a:prstDash val="solid"/>
                      <a:round/>
                      <a:headEnd type="none" w="med" len="med"/>
                      <a:tailEnd type="none" w="med" len="med"/>
                    </a:lnL>
                    <a:lnR w="12700" cap="flat" cmpd="sng" algn="ctr">
                      <a:solidFill>
                        <a:srgbClr val="E35205"/>
                      </a:solidFill>
                      <a:prstDash val="solid"/>
                      <a:round/>
                      <a:headEnd type="none" w="med" len="med"/>
                      <a:tailEnd type="none" w="med" len="med"/>
                    </a:lnR>
                    <a:lnT w="12700" cap="flat" cmpd="sng" algn="ctr">
                      <a:solidFill>
                        <a:srgbClr val="E35205"/>
                      </a:solidFill>
                      <a:prstDash val="solid"/>
                      <a:round/>
                      <a:headEnd type="none" w="med" len="med"/>
                      <a:tailEnd type="none" w="med" len="med"/>
                    </a:lnT>
                    <a:lnB w="12700" cap="flat" cmpd="sng" algn="ctr">
                      <a:solidFill>
                        <a:srgbClr val="E35205"/>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0" name="Google Shape;193;p31">
            <a:extLst>
              <a:ext uri="{FF2B5EF4-FFF2-40B4-BE49-F238E27FC236}">
                <a16:creationId xmlns:a16="http://schemas.microsoft.com/office/drawing/2014/main" id="{8A5316AA-8296-854D-81B3-B17408B4054B}"/>
              </a:ext>
            </a:extLst>
          </p:cNvPr>
          <p:cNvSpPr txBox="1">
            <a:spLocks/>
          </p:cNvSpPr>
          <p:nvPr/>
        </p:nvSpPr>
        <p:spPr>
          <a:xfrm>
            <a:off x="359587" y="511279"/>
            <a:ext cx="3150529" cy="357894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pPr>
            <a:r>
              <a:rPr lang="en-GB" sz="1800" b="1" dirty="0">
                <a:solidFill>
                  <a:srgbClr val="E35205"/>
                </a:solidFill>
              </a:rPr>
              <a:t>Tajikistan</a:t>
            </a:r>
          </a:p>
          <a:p>
            <a:pPr>
              <a:lnSpc>
                <a:spcPct val="115000"/>
              </a:lnSpc>
            </a:pPr>
            <a:endParaRPr lang="en-GB" sz="1200" dirty="0">
              <a:solidFill>
                <a:schemeClr val="dk1"/>
              </a:solidFill>
            </a:endParaRPr>
          </a:p>
          <a:p>
            <a:pPr>
              <a:lnSpc>
                <a:spcPct val="115000"/>
              </a:lnSpc>
            </a:pPr>
            <a:r>
              <a:rPr lang="en-GB" sz="1200" b="1" dirty="0" err="1">
                <a:solidFill>
                  <a:schemeClr val="dk1"/>
                </a:solidFill>
              </a:rPr>
              <a:t>Khunar</a:t>
            </a:r>
            <a:r>
              <a:rPr lang="en-GB" sz="1200" b="1" dirty="0">
                <a:solidFill>
                  <a:schemeClr val="dk1"/>
                </a:solidFill>
              </a:rPr>
              <a:t> Centre </a:t>
            </a:r>
            <a:r>
              <a:rPr lang="en-GB" sz="1200" dirty="0">
                <a:solidFill>
                  <a:schemeClr val="dk1"/>
                </a:solidFill>
              </a:rPr>
              <a:t>is based in Khujand and offers a master-apprentice (</a:t>
            </a:r>
            <a:r>
              <a:rPr lang="en-GB" sz="1200" i="1" dirty="0" err="1">
                <a:solidFill>
                  <a:schemeClr val="dk1"/>
                </a:solidFill>
              </a:rPr>
              <a:t>ustod-shogird</a:t>
            </a:r>
            <a:r>
              <a:rPr lang="en-GB" sz="1200" dirty="0">
                <a:solidFill>
                  <a:schemeClr val="dk1"/>
                </a:solidFill>
              </a:rPr>
              <a:t>) training programme to children and young adults throughout northern Tajikistan’s </a:t>
            </a:r>
            <a:r>
              <a:rPr lang="en-GB" sz="1200" dirty="0" err="1">
                <a:solidFill>
                  <a:schemeClr val="dk1"/>
                </a:solidFill>
              </a:rPr>
              <a:t>Sogd</a:t>
            </a:r>
            <a:r>
              <a:rPr lang="en-GB" sz="1200" dirty="0">
                <a:solidFill>
                  <a:schemeClr val="dk1"/>
                </a:solidFill>
              </a:rPr>
              <a:t> Region as well as in </a:t>
            </a:r>
            <a:r>
              <a:rPr lang="en-GB" sz="1200" dirty="0" err="1">
                <a:solidFill>
                  <a:schemeClr val="dk1"/>
                </a:solidFill>
              </a:rPr>
              <a:t>Darvoz</a:t>
            </a:r>
            <a:r>
              <a:rPr lang="en-GB" sz="1200" dirty="0">
                <a:solidFill>
                  <a:schemeClr val="dk1"/>
                </a:solidFill>
              </a:rPr>
              <a:t> (GBAO) and </a:t>
            </a:r>
            <a:r>
              <a:rPr lang="en-GB" sz="1200" dirty="0" err="1">
                <a:solidFill>
                  <a:schemeClr val="dk1"/>
                </a:solidFill>
              </a:rPr>
              <a:t>Shakhrinav</a:t>
            </a:r>
            <a:r>
              <a:rPr lang="en-GB" sz="1200" dirty="0">
                <a:solidFill>
                  <a:schemeClr val="dk1"/>
                </a:solidFill>
              </a:rPr>
              <a:t> (</a:t>
            </a:r>
            <a:r>
              <a:rPr lang="en-GB" sz="1200" dirty="0" err="1">
                <a:solidFill>
                  <a:schemeClr val="dk1"/>
                </a:solidFill>
              </a:rPr>
              <a:t>Gissar</a:t>
            </a:r>
            <a:r>
              <a:rPr lang="en-GB" sz="1200" dirty="0">
                <a:solidFill>
                  <a:schemeClr val="dk1"/>
                </a:solidFill>
              </a:rPr>
              <a:t> Region).</a:t>
            </a:r>
          </a:p>
          <a:p>
            <a:pPr>
              <a:lnSpc>
                <a:spcPct val="115000"/>
              </a:lnSpc>
            </a:pPr>
            <a:endParaRPr lang="en-GB" sz="1200" dirty="0">
              <a:solidFill>
                <a:schemeClr val="dk1"/>
              </a:solidFill>
            </a:endParaRPr>
          </a:p>
          <a:p>
            <a:pPr>
              <a:lnSpc>
                <a:spcPct val="115000"/>
              </a:lnSpc>
            </a:pPr>
            <a:r>
              <a:rPr lang="en-GB" sz="1200" dirty="0">
                <a:solidFill>
                  <a:schemeClr val="dk1"/>
                </a:solidFill>
              </a:rPr>
              <a:t>Students in the training programme study instruments such as </a:t>
            </a:r>
            <a:r>
              <a:rPr lang="en-GB" sz="1200" i="1" dirty="0">
                <a:solidFill>
                  <a:schemeClr val="dk1"/>
                </a:solidFill>
              </a:rPr>
              <a:t>dutar, tanbur, tar, ghijak</a:t>
            </a:r>
            <a:r>
              <a:rPr lang="en-GB" sz="1200" dirty="0">
                <a:solidFill>
                  <a:schemeClr val="dk1"/>
                </a:solidFill>
              </a:rPr>
              <a:t>, and </a:t>
            </a:r>
            <a:r>
              <a:rPr lang="en-GB" sz="1200" i="1" dirty="0" err="1">
                <a:solidFill>
                  <a:schemeClr val="dk1"/>
                </a:solidFill>
              </a:rPr>
              <a:t>doira</a:t>
            </a:r>
            <a:r>
              <a:rPr lang="en-GB" sz="1200" i="1" dirty="0">
                <a:solidFill>
                  <a:schemeClr val="dk1"/>
                </a:solidFill>
              </a:rPr>
              <a:t> </a:t>
            </a:r>
            <a:r>
              <a:rPr lang="en-GB" sz="1200" dirty="0">
                <a:solidFill>
                  <a:schemeClr val="dk1"/>
                </a:solidFill>
              </a:rPr>
              <a:t>as well as classical Tajik vocal music. </a:t>
            </a:r>
            <a:r>
              <a:rPr lang="en-GB" sz="1200" dirty="0" err="1">
                <a:solidFill>
                  <a:schemeClr val="dk1"/>
                </a:solidFill>
              </a:rPr>
              <a:t>Khunar</a:t>
            </a:r>
            <a:r>
              <a:rPr lang="en-GB" sz="1200" dirty="0">
                <a:solidFill>
                  <a:schemeClr val="dk1"/>
                </a:solidFill>
              </a:rPr>
              <a:t> Centre also operates a musical instrument-building workshop and oversees the </a:t>
            </a:r>
            <a:r>
              <a:rPr lang="en-GB" sz="1200" dirty="0" err="1">
                <a:solidFill>
                  <a:schemeClr val="dk1"/>
                </a:solidFill>
              </a:rPr>
              <a:t>Dilnavoz</a:t>
            </a:r>
            <a:r>
              <a:rPr lang="en-GB" sz="1200" dirty="0">
                <a:solidFill>
                  <a:schemeClr val="dk1"/>
                </a:solidFill>
              </a:rPr>
              <a:t> Ensemble, which serves as a laboratory for talented young musicians to create new music inspired but not constrained by tradition.   </a:t>
            </a:r>
          </a:p>
          <a:p>
            <a:pPr>
              <a:lnSpc>
                <a:spcPct val="115000"/>
              </a:lnSpc>
            </a:pPr>
            <a:endParaRPr lang="en-GB" sz="1200" dirty="0">
              <a:solidFill>
                <a:schemeClr val="dk1"/>
              </a:solidFill>
            </a:endParaRPr>
          </a:p>
          <a:p>
            <a:pPr>
              <a:lnSpc>
                <a:spcPct val="115000"/>
              </a:lnSpc>
            </a:pPr>
            <a:endParaRPr lang="en-GB" sz="1200" b="1" dirty="0">
              <a:solidFill>
                <a:schemeClr val="dk1"/>
              </a:solidFill>
            </a:endParaRPr>
          </a:p>
          <a:p>
            <a:pPr>
              <a:lnSpc>
                <a:spcPct val="115000"/>
              </a:lnSpc>
            </a:pPr>
            <a:endParaRPr lang="en-GB" sz="1200" b="1" dirty="0">
              <a:solidFill>
                <a:schemeClr val="dk1"/>
              </a:solidFill>
            </a:endParaRPr>
          </a:p>
          <a:p>
            <a:pPr>
              <a:lnSpc>
                <a:spcPct val="115000"/>
              </a:lnSpc>
            </a:pPr>
            <a:endParaRPr lang="en-GB" sz="1200" dirty="0">
              <a:solidFill>
                <a:schemeClr val="dk1"/>
              </a:solidFill>
            </a:endParaRPr>
          </a:p>
        </p:txBody>
      </p:sp>
      <p:pic>
        <p:nvPicPr>
          <p:cNvPr id="3" name="Picture 2">
            <a:extLst>
              <a:ext uri="{FF2B5EF4-FFF2-40B4-BE49-F238E27FC236}">
                <a16:creationId xmlns:a16="http://schemas.microsoft.com/office/drawing/2014/main" id="{A909A474-A970-5C47-9D1F-4F8C89B2D38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46090" y="0"/>
            <a:ext cx="5397910" cy="5156528"/>
          </a:xfrm>
          <a:prstGeom prst="rect">
            <a:avLst/>
          </a:prstGeom>
        </p:spPr>
      </p:pic>
      <p:sp>
        <p:nvSpPr>
          <p:cNvPr id="11" name="Rectangle 10">
            <a:extLst>
              <a:ext uri="{FF2B5EF4-FFF2-40B4-BE49-F238E27FC236}">
                <a16:creationId xmlns:a16="http://schemas.microsoft.com/office/drawing/2014/main" id="{3941313D-F52F-6343-A491-91CFB0918324}"/>
              </a:ext>
            </a:extLst>
          </p:cNvPr>
          <p:cNvSpPr/>
          <p:nvPr/>
        </p:nvSpPr>
        <p:spPr>
          <a:xfrm>
            <a:off x="3746090" y="4704568"/>
            <a:ext cx="3428433" cy="451960"/>
          </a:xfrm>
          <a:prstGeom prst="rect">
            <a:avLst/>
          </a:prstGeom>
          <a:solidFill>
            <a:srgbClr val="E35205"/>
          </a:solidFill>
        </p:spPr>
        <p:txBody>
          <a:bodyPr wrap="square" lIns="90000" tIns="90000" rIns="90000" bIns="90000">
            <a:spAutoFit/>
          </a:bodyPr>
          <a:lstStyle/>
          <a:p>
            <a:pPr lvl="0">
              <a:lnSpc>
                <a:spcPts val="1100"/>
              </a:lnSpc>
              <a:buClr>
                <a:schemeClr val="dk1"/>
              </a:buClr>
              <a:buSzPts val="1100"/>
            </a:pPr>
            <a:r>
              <a:rPr lang="en-GB" sz="800" i="1" dirty="0">
                <a:solidFill>
                  <a:srgbClr val="FFFFFF"/>
                </a:solidFill>
              </a:rPr>
              <a:t>AKMI artists from Tajikistan and Afghanistan, Roof of the World festival, </a:t>
            </a:r>
            <a:r>
              <a:rPr lang="en-GB" sz="800" i="1" dirty="0" err="1">
                <a:solidFill>
                  <a:srgbClr val="FFFFFF"/>
                </a:solidFill>
              </a:rPr>
              <a:t>Khorog</a:t>
            </a:r>
            <a:r>
              <a:rPr lang="en-GB" sz="800" i="1" dirty="0">
                <a:solidFill>
                  <a:srgbClr val="FFFFFF"/>
                </a:solidFill>
              </a:rPr>
              <a:t>, Tajikistan, July 2016. Photographer </a:t>
            </a:r>
            <a:r>
              <a:rPr lang="en-GB" sz="800" i="1" dirty="0" err="1">
                <a:solidFill>
                  <a:srgbClr val="FFFFFF"/>
                </a:solidFill>
              </a:rPr>
              <a:t>Kiril</a:t>
            </a:r>
            <a:r>
              <a:rPr lang="en-GB" sz="800" i="1" dirty="0">
                <a:solidFill>
                  <a:srgbClr val="FFFFFF"/>
                </a:solidFill>
              </a:rPr>
              <a:t> </a:t>
            </a:r>
            <a:r>
              <a:rPr lang="en-GB" sz="800" i="1" dirty="0" err="1">
                <a:solidFill>
                  <a:srgbClr val="FFFFFF"/>
                </a:solidFill>
              </a:rPr>
              <a:t>Kuzmin</a:t>
            </a:r>
            <a:r>
              <a:rPr lang="en-GB" sz="800" i="1" dirty="0">
                <a:solidFill>
                  <a:srgbClr val="FFFFFF"/>
                </a:solidFill>
              </a:rPr>
              <a:t>/AKMP </a:t>
            </a:r>
            <a:endParaRPr lang="en-GB" sz="800" dirty="0">
              <a:solidFill>
                <a:srgbClr val="FFFFFF"/>
              </a:solidFill>
            </a:endParaRPr>
          </a:p>
        </p:txBody>
      </p:sp>
      <p:sp>
        <p:nvSpPr>
          <p:cNvPr id="198" name="Google Shape;198;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en-GB" dirty="0">
                <a:solidFill>
                  <a:schemeClr val="bg1"/>
                </a:solidFill>
              </a:rPr>
              <a:t>4.</a:t>
            </a:r>
            <a:fld id="{00000000-1234-1234-1234-123412341234}" type="slidenum">
              <a:rPr lang="en-GB" smtClean="0">
                <a:solidFill>
                  <a:schemeClr val="bg1"/>
                </a:solidFill>
              </a:rPr>
              <a:t>30</a:t>
            </a:fld>
            <a:endParaRPr dirty="0">
              <a:solidFill>
                <a:schemeClr val="bg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29;p24">
            <a:hlinkClick r:id="rId2"/>
            <a:extLst>
              <a:ext uri="{FF2B5EF4-FFF2-40B4-BE49-F238E27FC236}">
                <a16:creationId xmlns:a16="http://schemas.microsoft.com/office/drawing/2014/main" id="{F49B0B26-8583-0840-9E99-74717C4E3010}"/>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 y="-1"/>
            <a:ext cx="9144001" cy="5185407"/>
          </a:xfrm>
          <a:prstGeom prst="rect">
            <a:avLst/>
          </a:prstGeom>
          <a:noFill/>
          <a:ln>
            <a:noFill/>
          </a:ln>
        </p:spPr>
      </p:pic>
      <p:sp>
        <p:nvSpPr>
          <p:cNvPr id="4" name="Slide Number Placeholder 3">
            <a:extLst>
              <a:ext uri="{FF2B5EF4-FFF2-40B4-BE49-F238E27FC236}">
                <a16:creationId xmlns:a16="http://schemas.microsoft.com/office/drawing/2014/main" id="{18731FED-CBB0-594F-B1BF-F1AF9DD1E8F7}"/>
              </a:ext>
            </a:extLst>
          </p:cNvPr>
          <p:cNvSpPr>
            <a:spLocks noGrp="1"/>
          </p:cNvSpPr>
          <p:nvPr>
            <p:ph type="sldNum" idx="12"/>
          </p:nvPr>
        </p:nvSpPr>
        <p:spPr/>
        <p:txBody>
          <a:bodyPr/>
          <a:lstStyle/>
          <a:p>
            <a:pPr marL="0" lvl="0" indent="0" algn="r" rtl="0">
              <a:spcBef>
                <a:spcPts val="0"/>
              </a:spcBef>
              <a:spcAft>
                <a:spcPts val="0"/>
              </a:spcAft>
              <a:buNone/>
            </a:pPr>
            <a:r>
              <a:rPr lang="en-GB" dirty="0">
                <a:solidFill>
                  <a:schemeClr val="bg1"/>
                </a:solidFill>
              </a:rPr>
              <a:t>4.</a:t>
            </a:r>
            <a:fld id="{00000000-1234-1234-1234-123412341234}" type="slidenum">
              <a:rPr lang="en-GB" smtClean="0">
                <a:solidFill>
                  <a:schemeClr val="bg1"/>
                </a:solidFill>
              </a:rPr>
              <a:t>31</a:t>
            </a:fld>
            <a:endParaRPr lang="en-GB" dirty="0">
              <a:solidFill>
                <a:schemeClr val="bg1"/>
              </a:solidFill>
            </a:endParaRPr>
          </a:p>
        </p:txBody>
      </p:sp>
      <p:sp>
        <p:nvSpPr>
          <p:cNvPr id="7" name="Google Shape;172;p36">
            <a:extLst>
              <a:ext uri="{FF2B5EF4-FFF2-40B4-BE49-F238E27FC236}">
                <a16:creationId xmlns:a16="http://schemas.microsoft.com/office/drawing/2014/main" id="{F370A421-DF43-B54C-A13E-98BA45D0D48F}"/>
              </a:ext>
            </a:extLst>
          </p:cNvPr>
          <p:cNvSpPr txBox="1">
            <a:spLocks/>
          </p:cNvSpPr>
          <p:nvPr/>
        </p:nvSpPr>
        <p:spPr>
          <a:xfrm>
            <a:off x="-1" y="4190036"/>
            <a:ext cx="3727049" cy="995372"/>
          </a:xfrm>
          <a:prstGeom prst="rect">
            <a:avLst/>
          </a:prstGeom>
          <a:solidFill>
            <a:srgbClr val="E35205"/>
          </a:solidFill>
          <a:ln>
            <a:noFill/>
          </a:ln>
        </p:spPr>
        <p:txBody>
          <a:bodyPr spcFirstLastPara="1" wrap="square" lIns="0" tIns="0" rIns="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sz="2000" b="1" dirty="0" err="1">
                <a:solidFill>
                  <a:schemeClr val="bg1"/>
                </a:solidFill>
              </a:rPr>
              <a:t>Sirojiddin</a:t>
            </a:r>
            <a:r>
              <a:rPr lang="en-GB" sz="2000" b="1" dirty="0">
                <a:solidFill>
                  <a:schemeClr val="bg1"/>
                </a:solidFill>
              </a:rPr>
              <a:t> </a:t>
            </a:r>
            <a:r>
              <a:rPr lang="en-GB" sz="2000" b="1" dirty="0" err="1">
                <a:solidFill>
                  <a:schemeClr val="bg1"/>
                </a:solidFill>
              </a:rPr>
              <a:t>Juraev</a:t>
            </a:r>
            <a:br>
              <a:rPr lang="en-GB" sz="2000" b="1" dirty="0">
                <a:solidFill>
                  <a:schemeClr val="bg1"/>
                </a:solidFill>
              </a:rPr>
            </a:br>
            <a:r>
              <a:rPr lang="en-GB" sz="1400" dirty="0">
                <a:solidFill>
                  <a:schemeClr val="bg1"/>
                </a:solidFill>
              </a:rPr>
              <a:t>Photographer Sebastian </a:t>
            </a:r>
            <a:r>
              <a:rPr lang="en-GB" sz="1400" dirty="0" err="1">
                <a:solidFill>
                  <a:schemeClr val="bg1"/>
                </a:solidFill>
              </a:rPr>
              <a:t>Schutyser</a:t>
            </a:r>
            <a:r>
              <a:rPr lang="en-GB" sz="1400" dirty="0">
                <a:solidFill>
                  <a:schemeClr val="bg1"/>
                </a:solidFill>
              </a:rPr>
              <a:t>/AKMP</a:t>
            </a:r>
            <a:endParaRPr lang="en-GB" sz="1400" b="1" dirty="0">
              <a:solidFill>
                <a:schemeClr val="bg1"/>
              </a:solidFill>
            </a:endParaRPr>
          </a:p>
        </p:txBody>
      </p:sp>
    </p:spTree>
    <p:extLst>
      <p:ext uri="{BB962C8B-B14F-4D97-AF65-F5344CB8AC3E}">
        <p14:creationId xmlns:p14="http://schemas.microsoft.com/office/powerpoint/2010/main" val="37294271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person, music&#10;&#10;Description automatically generated">
            <a:hlinkClick r:id="rId3"/>
            <a:extLst>
              <a:ext uri="{FF2B5EF4-FFF2-40B4-BE49-F238E27FC236}">
                <a16:creationId xmlns:a16="http://schemas.microsoft.com/office/drawing/2014/main" id="{833B8AA3-6BB0-A8D1-F7B1-9A300C0AFF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2" name="Google Shape;172;p36">
            <a:extLst>
              <a:ext uri="{FF2B5EF4-FFF2-40B4-BE49-F238E27FC236}">
                <a16:creationId xmlns:a16="http://schemas.microsoft.com/office/drawing/2014/main" id="{945D9804-7554-60C3-46C8-812571A752B2}"/>
              </a:ext>
            </a:extLst>
          </p:cNvPr>
          <p:cNvSpPr txBox="1">
            <a:spLocks/>
          </p:cNvSpPr>
          <p:nvPr/>
        </p:nvSpPr>
        <p:spPr>
          <a:xfrm>
            <a:off x="0" y="4749900"/>
            <a:ext cx="3843868" cy="393600"/>
          </a:xfrm>
          <a:prstGeom prst="rect">
            <a:avLst/>
          </a:prstGeom>
          <a:solidFill>
            <a:srgbClr val="E35205"/>
          </a:solidFill>
          <a:ln>
            <a:noFill/>
          </a:ln>
        </p:spPr>
        <p:txBody>
          <a:bodyPr spcFirstLastPara="1" wrap="square" lIns="0" tIns="0" rIns="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sz="1400" dirty="0" err="1">
                <a:solidFill>
                  <a:schemeClr val="bg1"/>
                </a:solidFill>
              </a:rPr>
              <a:t>Sirojiddin</a:t>
            </a:r>
            <a:r>
              <a:rPr lang="en-GB" sz="1400" dirty="0">
                <a:solidFill>
                  <a:schemeClr val="bg1"/>
                </a:solidFill>
              </a:rPr>
              <a:t> </a:t>
            </a:r>
            <a:r>
              <a:rPr lang="en-GB" sz="1400" dirty="0" err="1">
                <a:solidFill>
                  <a:schemeClr val="bg1"/>
                </a:solidFill>
              </a:rPr>
              <a:t>Juraev</a:t>
            </a:r>
            <a:r>
              <a:rPr lang="en-GB" sz="1400" dirty="0">
                <a:solidFill>
                  <a:schemeClr val="bg1"/>
                </a:solidFill>
              </a:rPr>
              <a:t> teaching his son, </a:t>
            </a:r>
            <a:r>
              <a:rPr lang="en-GB" sz="1400" dirty="0" err="1">
                <a:solidFill>
                  <a:schemeClr val="bg1"/>
                </a:solidFill>
              </a:rPr>
              <a:t>Ghiyosiddin</a:t>
            </a:r>
            <a:endParaRPr lang="en-GB" sz="1400" b="1" dirty="0">
              <a:solidFill>
                <a:schemeClr val="bg1"/>
              </a:solidFill>
            </a:endParaRPr>
          </a:p>
        </p:txBody>
      </p:sp>
      <p:sp>
        <p:nvSpPr>
          <p:cNvPr id="13" name="Slide Number Placeholder 3">
            <a:extLst>
              <a:ext uri="{FF2B5EF4-FFF2-40B4-BE49-F238E27FC236}">
                <a16:creationId xmlns:a16="http://schemas.microsoft.com/office/drawing/2014/main" id="{297924E9-6F4A-BE83-8925-175D7CAE27CE}"/>
              </a:ext>
            </a:extLst>
          </p:cNvPr>
          <p:cNvSpPr>
            <a:spLocks noGrp="1"/>
          </p:cNvSpPr>
          <p:nvPr>
            <p:ph type="sldNum" idx="12"/>
          </p:nvPr>
        </p:nvSpPr>
        <p:spPr>
          <a:xfrm>
            <a:off x="8472458" y="4663217"/>
            <a:ext cx="548700" cy="393600"/>
          </a:xfrm>
        </p:spPr>
        <p:txBody>
          <a:bodyPr/>
          <a:lstStyle/>
          <a:p>
            <a:pPr marL="0" lvl="0" indent="0" algn="r" rtl="0">
              <a:spcBef>
                <a:spcPts val="0"/>
              </a:spcBef>
              <a:spcAft>
                <a:spcPts val="0"/>
              </a:spcAft>
              <a:buNone/>
            </a:pPr>
            <a:r>
              <a:rPr lang="en-GB" dirty="0">
                <a:solidFill>
                  <a:schemeClr val="bg1"/>
                </a:solidFill>
              </a:rPr>
              <a:t>4.</a:t>
            </a:r>
            <a:fld id="{00000000-1234-1234-1234-123412341234}" type="slidenum">
              <a:rPr lang="en-GB" smtClean="0">
                <a:solidFill>
                  <a:schemeClr val="bg1"/>
                </a:solidFill>
              </a:rPr>
              <a:t>32</a:t>
            </a:fld>
            <a:endParaRPr lang="en-GB" dirty="0">
              <a:solidFill>
                <a:schemeClr val="bg1"/>
              </a:solidFill>
            </a:endParaRPr>
          </a:p>
        </p:txBody>
      </p:sp>
    </p:spTree>
    <p:extLst>
      <p:ext uri="{BB962C8B-B14F-4D97-AF65-F5344CB8AC3E}">
        <p14:creationId xmlns:p14="http://schemas.microsoft.com/office/powerpoint/2010/main" val="30834688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6" name="Rectangle 5">
            <a:extLst>
              <a:ext uri="{FF2B5EF4-FFF2-40B4-BE49-F238E27FC236}">
                <a16:creationId xmlns:a16="http://schemas.microsoft.com/office/drawing/2014/main" id="{D4A41257-D0DA-1B47-A1CC-404244914618}"/>
              </a:ext>
            </a:extLst>
          </p:cNvPr>
          <p:cNvSpPr/>
          <p:nvPr/>
        </p:nvSpPr>
        <p:spPr>
          <a:xfrm>
            <a:off x="0" y="0"/>
            <a:ext cx="9192445" cy="5143500"/>
          </a:xfrm>
          <a:prstGeom prst="rect">
            <a:avLst/>
          </a:pr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E"/>
              </a:solidFill>
            </a:endParaRPr>
          </a:p>
        </p:txBody>
      </p:sp>
      <p:sp>
        <p:nvSpPr>
          <p:cNvPr id="7" name="Google Shape;105;p26">
            <a:extLst>
              <a:ext uri="{FF2B5EF4-FFF2-40B4-BE49-F238E27FC236}">
                <a16:creationId xmlns:a16="http://schemas.microsoft.com/office/drawing/2014/main" id="{A3251AC2-40F5-834B-B328-33A7A0C8E4D3}"/>
              </a:ext>
            </a:extLst>
          </p:cNvPr>
          <p:cNvSpPr txBox="1">
            <a:spLocks noGrp="1"/>
          </p:cNvSpPr>
          <p:nvPr>
            <p:ph type="title"/>
          </p:nvPr>
        </p:nvSpPr>
        <p:spPr>
          <a:xfrm>
            <a:off x="0" y="1904060"/>
            <a:ext cx="9192444" cy="1900723"/>
          </a:xfrm>
          <a:prstGeom prst="rect">
            <a:avLst/>
          </a:prstGeom>
        </p:spPr>
        <p:txBody>
          <a:bodyPr spcFirstLastPara="1" wrap="square" lIns="91425" tIns="91425" rIns="91425" bIns="91425" anchor="t" anchorCtr="0">
            <a:noAutofit/>
          </a:bodyPr>
          <a:lstStyle/>
          <a:p>
            <a:r>
              <a:rPr lang="en-GB" sz="2400" dirty="0">
                <a:solidFill>
                  <a:schemeClr val="bg1"/>
                </a:solidFill>
                <a:latin typeface="ITC New Baskerville Std" panose="02020602060506020304" pitchFamily="18" charset="0"/>
              </a:rPr>
              <a:t>WEEK 7-8: </a:t>
            </a:r>
            <a:br>
              <a:rPr lang="en-GB" sz="2400" dirty="0">
                <a:solidFill>
                  <a:schemeClr val="bg1"/>
                </a:solidFill>
                <a:latin typeface="ITC New Baskerville Std" panose="02020602060506020304" pitchFamily="18" charset="0"/>
              </a:rPr>
            </a:br>
            <a:r>
              <a:rPr lang="en-GB" sz="3400" dirty="0">
                <a:solidFill>
                  <a:schemeClr val="bg1"/>
                </a:solidFill>
                <a:latin typeface="ITC New Baskerville Std" panose="02020602060506020304" pitchFamily="18" charset="0"/>
              </a:rPr>
              <a:t>WORKING IN A GROUP TO DEVELOP </a:t>
            </a:r>
            <a:br>
              <a:rPr lang="en-GB" sz="3400" dirty="0">
                <a:solidFill>
                  <a:schemeClr val="bg1"/>
                </a:solidFill>
                <a:latin typeface="ITC New Baskerville Std" panose="02020602060506020304" pitchFamily="18" charset="0"/>
              </a:rPr>
            </a:br>
            <a:r>
              <a:rPr lang="en-GB" sz="3400" dirty="0">
                <a:solidFill>
                  <a:schemeClr val="bg1"/>
                </a:solidFill>
                <a:latin typeface="ITC New Baskerville Std" panose="02020602060506020304" pitchFamily="18" charset="0"/>
              </a:rPr>
              <a:t>AND CREATE AN INNOVATIVE </a:t>
            </a:r>
            <a:br>
              <a:rPr lang="en-GB" sz="3400" dirty="0">
                <a:solidFill>
                  <a:schemeClr val="bg1"/>
                </a:solidFill>
                <a:latin typeface="ITC New Baskerville Std" panose="02020602060506020304" pitchFamily="18" charset="0"/>
              </a:rPr>
            </a:br>
            <a:r>
              <a:rPr lang="en-GB" sz="3400" dirty="0">
                <a:solidFill>
                  <a:schemeClr val="bg1"/>
                </a:solidFill>
                <a:latin typeface="ITC New Baskerville Std" panose="02020602060506020304" pitchFamily="18" charset="0"/>
              </a:rPr>
              <a:t>HYBRID PERFORMANCE</a:t>
            </a:r>
            <a:br>
              <a:rPr lang="en-US" dirty="0"/>
            </a:br>
            <a:endParaRPr lang="en-GB" sz="3400" dirty="0">
              <a:solidFill>
                <a:schemeClr val="bg1"/>
              </a:solidFill>
              <a:latin typeface="ITC New Baskerville Std" panose="02020602060506020304" pitchFamily="18" charset="0"/>
            </a:endParaRPr>
          </a:p>
        </p:txBody>
      </p:sp>
      <p:pic>
        <p:nvPicPr>
          <p:cNvPr id="8" name="Picture 7">
            <a:extLst>
              <a:ext uri="{FF2B5EF4-FFF2-40B4-BE49-F238E27FC236}">
                <a16:creationId xmlns:a16="http://schemas.microsoft.com/office/drawing/2014/main" id="{8E6C0E80-C179-0545-B8B9-B54DB828F0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150069" cy="1050701"/>
          </a:xfrm>
          <a:prstGeom prst="rect">
            <a:avLst/>
          </a:prstGeom>
        </p:spPr>
      </p:pic>
      <p:pic>
        <p:nvPicPr>
          <p:cNvPr id="9" name="Picture 8">
            <a:extLst>
              <a:ext uri="{FF2B5EF4-FFF2-40B4-BE49-F238E27FC236}">
                <a16:creationId xmlns:a16="http://schemas.microsoft.com/office/drawing/2014/main" id="{4B4E8431-ABAA-5C40-A9F6-3A10F2FA03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51683" y="5075"/>
            <a:ext cx="4140762" cy="1050701"/>
          </a:xfrm>
          <a:prstGeom prst="rect">
            <a:avLst/>
          </a:prstGeom>
        </p:spPr>
      </p:pic>
      <p:sp>
        <p:nvSpPr>
          <p:cNvPr id="164" name="Google Shape;164;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GB" dirty="0">
                <a:solidFill>
                  <a:schemeClr val="bg1"/>
                </a:solidFill>
              </a:rPr>
              <a:t>4.</a:t>
            </a:r>
            <a:fld id="{00000000-1234-1234-1234-123412341234}" type="slidenum">
              <a:rPr lang="en-GB" smtClean="0">
                <a:solidFill>
                  <a:schemeClr val="bg1"/>
                </a:solidFill>
              </a:rPr>
              <a:t>33</a:t>
            </a:fld>
            <a:endParaRPr dirty="0">
              <a:solidFill>
                <a:schemeClr val="bg1"/>
              </a:solidFill>
            </a:endParaRPr>
          </a:p>
        </p:txBody>
      </p:sp>
    </p:spTree>
    <p:extLst>
      <p:ext uri="{BB962C8B-B14F-4D97-AF65-F5344CB8AC3E}">
        <p14:creationId xmlns:p14="http://schemas.microsoft.com/office/powerpoint/2010/main" val="23598268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975987-2CF2-7E48-B821-B0041978D67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34</a:t>
            </a:fld>
            <a:endParaRPr lang="en-GB"/>
          </a:p>
        </p:txBody>
      </p:sp>
      <p:pic>
        <p:nvPicPr>
          <p:cNvPr id="5" name="Picture 4">
            <a:extLst>
              <a:ext uri="{FF2B5EF4-FFF2-40B4-BE49-F238E27FC236}">
                <a16:creationId xmlns:a16="http://schemas.microsoft.com/office/drawing/2014/main" id="{5FC52BE5-FECB-5F47-0737-9CFD59C012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4383464"/>
            <a:ext cx="9163453" cy="760036"/>
          </a:xfrm>
          <a:prstGeom prst="rect">
            <a:avLst/>
          </a:prstGeom>
        </p:spPr>
      </p:pic>
      <p:sp>
        <p:nvSpPr>
          <p:cNvPr id="8" name="Google Shape;193;p31">
            <a:extLst>
              <a:ext uri="{FF2B5EF4-FFF2-40B4-BE49-F238E27FC236}">
                <a16:creationId xmlns:a16="http://schemas.microsoft.com/office/drawing/2014/main" id="{12C41FEB-8D0B-01AE-F806-DBFAA55A3A6A}"/>
              </a:ext>
            </a:extLst>
          </p:cNvPr>
          <p:cNvSpPr txBox="1">
            <a:spLocks/>
          </p:cNvSpPr>
          <p:nvPr/>
        </p:nvSpPr>
        <p:spPr>
          <a:xfrm>
            <a:off x="5631852" y="344129"/>
            <a:ext cx="3114956" cy="4395019"/>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4000"/>
              </a:lnSpc>
            </a:pPr>
            <a:r>
              <a:rPr lang="en-GB" sz="1800" b="1" dirty="0" err="1">
                <a:solidFill>
                  <a:srgbClr val="E35205"/>
                </a:solidFill>
              </a:rPr>
              <a:t>Nazih</a:t>
            </a:r>
            <a:r>
              <a:rPr lang="en-GB" sz="1800" b="1" dirty="0">
                <a:solidFill>
                  <a:srgbClr val="E35205"/>
                </a:solidFill>
              </a:rPr>
              <a:t> </a:t>
            </a:r>
            <a:r>
              <a:rPr lang="en-GB" sz="1800" b="1" dirty="0" err="1">
                <a:solidFill>
                  <a:srgbClr val="E35205"/>
                </a:solidFill>
              </a:rPr>
              <a:t>Borish</a:t>
            </a:r>
            <a:endParaRPr lang="en-GB" sz="1800" b="1" dirty="0">
              <a:solidFill>
                <a:srgbClr val="E35205"/>
              </a:solidFill>
              <a:highlight>
                <a:srgbClr val="FFFFFF"/>
              </a:highlight>
            </a:endParaRPr>
          </a:p>
          <a:p>
            <a:pPr>
              <a:lnSpc>
                <a:spcPct val="115000"/>
              </a:lnSpc>
              <a:spcBef>
                <a:spcPts val="800"/>
              </a:spcBef>
            </a:pPr>
            <a:r>
              <a:rPr lang="en-GB" sz="1200" dirty="0">
                <a:solidFill>
                  <a:schemeClr val="dk1"/>
                </a:solidFill>
              </a:rPr>
              <a:t>Syrian master oud player and Roberto </a:t>
            </a:r>
            <a:r>
              <a:rPr lang="en-GB" sz="1200" dirty="0" err="1">
                <a:solidFill>
                  <a:schemeClr val="dk1"/>
                </a:solidFill>
              </a:rPr>
              <a:t>Occhipinti</a:t>
            </a:r>
            <a:r>
              <a:rPr lang="en-GB" sz="1200" dirty="0">
                <a:solidFill>
                  <a:schemeClr val="dk1"/>
                </a:solidFill>
              </a:rPr>
              <a:t>, Canadian bassist, at the </a:t>
            </a:r>
            <a:br>
              <a:rPr lang="en-GB" sz="1200" dirty="0">
                <a:solidFill>
                  <a:schemeClr val="dk1"/>
                </a:solidFill>
              </a:rPr>
            </a:br>
            <a:r>
              <a:rPr lang="en-GB" sz="1200" dirty="0">
                <a:solidFill>
                  <a:schemeClr val="dk1"/>
                </a:solidFill>
              </a:rPr>
              <a:t>Aga Khan Museum, Toronto, May 2019</a:t>
            </a:r>
          </a:p>
        </p:txBody>
      </p:sp>
      <p:pic>
        <p:nvPicPr>
          <p:cNvPr id="6" name="Picture 5">
            <a:hlinkClick r:id="rId4"/>
            <a:extLst>
              <a:ext uri="{FF2B5EF4-FFF2-40B4-BE49-F238E27FC236}">
                <a16:creationId xmlns:a16="http://schemas.microsoft.com/office/drawing/2014/main" id="{CC21A457-9B4A-8378-8FD0-CEC8ED5EA76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31"/>
          <a:stretch/>
        </p:blipFill>
        <p:spPr>
          <a:xfrm>
            <a:off x="397192" y="374240"/>
            <a:ext cx="4791529" cy="4395019"/>
          </a:xfrm>
          <a:prstGeom prst="rect">
            <a:avLst/>
          </a:prstGeom>
        </p:spPr>
      </p:pic>
      <p:sp>
        <p:nvSpPr>
          <p:cNvPr id="11" name="Slide Number Placeholder 2">
            <a:extLst>
              <a:ext uri="{FF2B5EF4-FFF2-40B4-BE49-F238E27FC236}">
                <a16:creationId xmlns:a16="http://schemas.microsoft.com/office/drawing/2014/main" id="{2DCA47F6-19BA-DA6B-FDC8-369059F5AD49}"/>
              </a:ext>
            </a:extLst>
          </p:cNvPr>
          <p:cNvSpPr txBox="1">
            <a:spLocks/>
          </p:cNvSpPr>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r>
              <a:rPr lang="en-GB" dirty="0"/>
              <a:t>4.</a:t>
            </a:r>
            <a:fld id="{00000000-1234-1234-1234-123412341234}" type="slidenum">
              <a:rPr lang="en-GB" smtClean="0"/>
              <a:pPr/>
              <a:t>34</a:t>
            </a:fld>
            <a:endParaRPr lang="en-GB" dirty="0"/>
          </a:p>
        </p:txBody>
      </p:sp>
    </p:spTree>
    <p:extLst>
      <p:ext uri="{BB962C8B-B14F-4D97-AF65-F5344CB8AC3E}">
        <p14:creationId xmlns:p14="http://schemas.microsoft.com/office/powerpoint/2010/main" val="19426541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4CE216-CEEA-8640-96A5-18C29F0DB5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4383464"/>
            <a:ext cx="9163453" cy="760036"/>
          </a:xfrm>
          <a:prstGeom prst="rect">
            <a:avLst/>
          </a:prstGeom>
        </p:spPr>
      </p:pic>
      <p:sp>
        <p:nvSpPr>
          <p:cNvPr id="3" name="Slide Number Placeholder 2">
            <a:extLst>
              <a:ext uri="{FF2B5EF4-FFF2-40B4-BE49-F238E27FC236}">
                <a16:creationId xmlns:a16="http://schemas.microsoft.com/office/drawing/2014/main" id="{68601462-AABD-984D-B588-D5BBE81D2F8A}"/>
              </a:ext>
            </a:extLst>
          </p:cNvPr>
          <p:cNvSpPr>
            <a:spLocks noGrp="1"/>
          </p:cNvSpPr>
          <p:nvPr>
            <p:ph type="sldNum" idx="12"/>
          </p:nvPr>
        </p:nvSpPr>
        <p:spPr/>
        <p:txBody>
          <a:bodyPr/>
          <a:lstStyle/>
          <a:p>
            <a:pPr marL="0" lvl="0" indent="0" algn="r" rtl="0">
              <a:spcBef>
                <a:spcPts val="0"/>
              </a:spcBef>
              <a:spcAft>
                <a:spcPts val="0"/>
              </a:spcAft>
              <a:buNone/>
            </a:pPr>
            <a:r>
              <a:rPr lang="en-GB" dirty="0"/>
              <a:t>4.</a:t>
            </a:r>
            <a:fld id="{00000000-1234-1234-1234-123412341234}" type="slidenum">
              <a:rPr lang="en-GB" smtClean="0"/>
              <a:t>35</a:t>
            </a:fld>
            <a:endParaRPr lang="en-GB" dirty="0"/>
          </a:p>
        </p:txBody>
      </p:sp>
      <p:pic>
        <p:nvPicPr>
          <p:cNvPr id="4" name="Picture 3">
            <a:extLst>
              <a:ext uri="{FF2B5EF4-FFF2-40B4-BE49-F238E27FC236}">
                <a16:creationId xmlns:a16="http://schemas.microsoft.com/office/drawing/2014/main" id="{F54232A5-AD8F-B74B-9666-C0DC26D84B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7192" y="331961"/>
            <a:ext cx="4791528" cy="4419353"/>
          </a:xfrm>
          <a:prstGeom prst="rect">
            <a:avLst/>
          </a:prstGeom>
        </p:spPr>
      </p:pic>
      <p:sp>
        <p:nvSpPr>
          <p:cNvPr id="10" name="Google Shape;193;p31">
            <a:extLst>
              <a:ext uri="{FF2B5EF4-FFF2-40B4-BE49-F238E27FC236}">
                <a16:creationId xmlns:a16="http://schemas.microsoft.com/office/drawing/2014/main" id="{1D9CD196-7CC2-B525-5873-1B8E864DD32E}"/>
              </a:ext>
            </a:extLst>
          </p:cNvPr>
          <p:cNvSpPr txBox="1">
            <a:spLocks/>
          </p:cNvSpPr>
          <p:nvPr/>
        </p:nvSpPr>
        <p:spPr>
          <a:xfrm>
            <a:off x="5631852" y="344129"/>
            <a:ext cx="3114956" cy="4395019"/>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4000"/>
              </a:lnSpc>
            </a:pPr>
            <a:r>
              <a:rPr lang="en-GB" sz="1800" b="1" dirty="0">
                <a:solidFill>
                  <a:srgbClr val="E35205"/>
                </a:solidFill>
                <a:highlight>
                  <a:srgbClr val="FFFFFF"/>
                </a:highlight>
              </a:rPr>
              <a:t>Oud</a:t>
            </a:r>
          </a:p>
          <a:p>
            <a:pPr>
              <a:lnSpc>
                <a:spcPct val="115000"/>
              </a:lnSpc>
              <a:spcBef>
                <a:spcPts val="800"/>
              </a:spcBef>
            </a:pPr>
            <a:r>
              <a:rPr lang="en-GB" sz="1200" dirty="0">
                <a:solidFill>
                  <a:schemeClr val="dk1"/>
                </a:solidFill>
              </a:rPr>
              <a:t>Pear-shaped stringed instrument commonly used in Persian, Arabic, Greek, Turkish, Jewish, Byzantine, Azerbaijani, Armenian, North African (Chaabi, Classical, and Spanish Andalusian), Somali and Middle Eastern music. Construction of the oud is similar to that of the lute.</a:t>
            </a:r>
          </a:p>
          <a:p>
            <a:pPr>
              <a:lnSpc>
                <a:spcPct val="115000"/>
              </a:lnSpc>
              <a:spcBef>
                <a:spcPts val="800"/>
              </a:spcBef>
            </a:pPr>
            <a:r>
              <a:rPr lang="en-GB" sz="800" dirty="0">
                <a:solidFill>
                  <a:schemeClr val="dk1"/>
                </a:solidFill>
              </a:rPr>
              <a:t>Source: </a:t>
            </a:r>
            <a:r>
              <a:rPr lang="en-GB" sz="800" dirty="0" err="1">
                <a:solidFill>
                  <a:schemeClr val="dk1"/>
                </a:solidFill>
              </a:rPr>
              <a:t>akdn.org</a:t>
            </a:r>
            <a:r>
              <a:rPr lang="en-GB" sz="800" dirty="0">
                <a:solidFill>
                  <a:schemeClr val="dk1"/>
                </a:solidFill>
              </a:rPr>
              <a:t>/</a:t>
            </a:r>
            <a:r>
              <a:rPr lang="en-GB" sz="800" dirty="0" err="1">
                <a:solidFill>
                  <a:schemeClr val="dk1"/>
                </a:solidFill>
              </a:rPr>
              <a:t>akmp</a:t>
            </a:r>
            <a:r>
              <a:rPr lang="en-GB" sz="800" dirty="0">
                <a:solidFill>
                  <a:schemeClr val="dk1"/>
                </a:solidFill>
              </a:rPr>
              <a:t>/instruments</a:t>
            </a:r>
          </a:p>
          <a:p>
            <a:pPr>
              <a:lnSpc>
                <a:spcPct val="115000"/>
              </a:lnSpc>
              <a:spcBef>
                <a:spcPts val="800"/>
              </a:spcBef>
            </a:pPr>
            <a:endParaRPr lang="en-GB" sz="800" dirty="0">
              <a:solidFill>
                <a:schemeClr val="dk1"/>
              </a:solidFill>
            </a:endParaRPr>
          </a:p>
          <a:p>
            <a:pPr>
              <a:lnSpc>
                <a:spcPct val="115000"/>
              </a:lnSpc>
              <a:spcBef>
                <a:spcPts val="800"/>
              </a:spcBef>
            </a:pPr>
            <a:r>
              <a:rPr lang="en-GB" sz="1200" dirty="0">
                <a:solidFill>
                  <a:schemeClr val="dk1"/>
                </a:solidFill>
              </a:rPr>
              <a:t>Egyptian oud player, singer, composer, musicologist, and music teacher Mustafa </a:t>
            </a:r>
            <a:br>
              <a:rPr lang="en-GB" sz="1200" dirty="0">
                <a:solidFill>
                  <a:schemeClr val="dk1"/>
                </a:solidFill>
              </a:rPr>
            </a:br>
            <a:r>
              <a:rPr lang="en-GB" sz="1200" dirty="0">
                <a:solidFill>
                  <a:schemeClr val="dk1"/>
                </a:solidFill>
              </a:rPr>
              <a:t>Said at the Aga Khan Music Awards </a:t>
            </a:r>
          </a:p>
          <a:p>
            <a:pPr>
              <a:lnSpc>
                <a:spcPct val="115000"/>
              </a:lnSpc>
              <a:spcBef>
                <a:spcPts val="800"/>
              </a:spcBef>
            </a:pPr>
            <a:r>
              <a:rPr lang="en-GB" sz="800" dirty="0">
                <a:solidFill>
                  <a:schemeClr val="dk1"/>
                </a:solidFill>
              </a:rPr>
              <a:t>2019. Photographer Jose Fernandes/AKDN</a:t>
            </a:r>
          </a:p>
          <a:p>
            <a:pPr>
              <a:lnSpc>
                <a:spcPct val="115000"/>
              </a:lnSpc>
              <a:spcBef>
                <a:spcPts val="800"/>
              </a:spcBef>
            </a:pPr>
            <a:endParaRPr lang="en-GB" sz="800" dirty="0">
              <a:solidFill>
                <a:schemeClr val="dk1"/>
              </a:solidFill>
            </a:endParaRPr>
          </a:p>
        </p:txBody>
      </p:sp>
    </p:spTree>
    <p:extLst>
      <p:ext uri="{BB962C8B-B14F-4D97-AF65-F5344CB8AC3E}">
        <p14:creationId xmlns:p14="http://schemas.microsoft.com/office/powerpoint/2010/main" val="29435879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9E02CB8-7F6E-C7D6-C1AE-EE397CED6A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4383464"/>
            <a:ext cx="9163453" cy="760036"/>
          </a:xfrm>
          <a:prstGeom prst="rect">
            <a:avLst/>
          </a:prstGeom>
        </p:spPr>
      </p:pic>
      <p:sp>
        <p:nvSpPr>
          <p:cNvPr id="4" name="Slide Number Placeholder 3">
            <a:extLst>
              <a:ext uri="{FF2B5EF4-FFF2-40B4-BE49-F238E27FC236}">
                <a16:creationId xmlns:a16="http://schemas.microsoft.com/office/drawing/2014/main" id="{26CC2B0E-1884-9B4C-B632-4DCCE88933F7}"/>
              </a:ext>
            </a:extLst>
          </p:cNvPr>
          <p:cNvSpPr>
            <a:spLocks noGrp="1"/>
          </p:cNvSpPr>
          <p:nvPr>
            <p:ph type="sldNum" idx="12"/>
          </p:nvPr>
        </p:nvSpPr>
        <p:spPr/>
        <p:txBody>
          <a:bodyPr/>
          <a:lstStyle/>
          <a:p>
            <a:pPr marL="0" lvl="0" indent="0" algn="r" rtl="0">
              <a:spcBef>
                <a:spcPts val="0"/>
              </a:spcBef>
              <a:spcAft>
                <a:spcPts val="0"/>
              </a:spcAft>
              <a:buNone/>
            </a:pPr>
            <a:r>
              <a:rPr lang="en-GB" dirty="0"/>
              <a:t>4.</a:t>
            </a:r>
            <a:fld id="{00000000-1234-1234-1234-123412341234}" type="slidenum">
              <a:rPr lang="en-GB" smtClean="0"/>
              <a:t>36</a:t>
            </a:fld>
            <a:endParaRPr lang="en-GB" dirty="0"/>
          </a:p>
        </p:txBody>
      </p:sp>
      <p:pic>
        <p:nvPicPr>
          <p:cNvPr id="6" name="Picture 5" descr="A picture containing outdoor, person, standing&#10;&#10;Description automatically generated">
            <a:hlinkClick r:id="rId4"/>
            <a:extLst>
              <a:ext uri="{FF2B5EF4-FFF2-40B4-BE49-F238E27FC236}">
                <a16:creationId xmlns:a16="http://schemas.microsoft.com/office/drawing/2014/main" id="{C517BE68-1DD1-674D-96A0-9F03D16CD1D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5689" y="344129"/>
            <a:ext cx="4791529" cy="4419353"/>
          </a:xfrm>
          <a:prstGeom prst="rect">
            <a:avLst/>
          </a:prstGeom>
        </p:spPr>
      </p:pic>
      <p:sp>
        <p:nvSpPr>
          <p:cNvPr id="8" name="Google Shape;193;p31">
            <a:extLst>
              <a:ext uri="{FF2B5EF4-FFF2-40B4-BE49-F238E27FC236}">
                <a16:creationId xmlns:a16="http://schemas.microsoft.com/office/drawing/2014/main" id="{0D87E188-CF3B-1CB3-FFE6-259EBB434DF5}"/>
              </a:ext>
            </a:extLst>
          </p:cNvPr>
          <p:cNvSpPr txBox="1">
            <a:spLocks/>
          </p:cNvSpPr>
          <p:nvPr/>
        </p:nvSpPr>
        <p:spPr>
          <a:xfrm>
            <a:off x="5631852" y="344129"/>
            <a:ext cx="3114956" cy="4395019"/>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4000"/>
              </a:lnSpc>
            </a:pPr>
            <a:r>
              <a:rPr lang="en-GB" sz="1800" b="1" dirty="0" err="1">
                <a:solidFill>
                  <a:srgbClr val="E35205"/>
                </a:solidFill>
                <a:highlight>
                  <a:srgbClr val="FFFFFF"/>
                </a:highlight>
              </a:rPr>
              <a:t>Kamancello</a:t>
            </a:r>
            <a:endParaRPr lang="en-GB" sz="1800" b="1" dirty="0">
              <a:solidFill>
                <a:srgbClr val="E35205"/>
              </a:solidFill>
              <a:highlight>
                <a:srgbClr val="FFFFFF"/>
              </a:highlight>
            </a:endParaRPr>
          </a:p>
          <a:p>
            <a:pPr>
              <a:lnSpc>
                <a:spcPct val="115000"/>
              </a:lnSpc>
              <a:spcBef>
                <a:spcPts val="800"/>
              </a:spcBef>
            </a:pPr>
            <a:r>
              <a:rPr lang="en-GB" sz="1200" dirty="0" err="1">
                <a:solidFill>
                  <a:schemeClr val="dk1"/>
                </a:solidFill>
              </a:rPr>
              <a:t>Kamancello</a:t>
            </a:r>
            <a:r>
              <a:rPr lang="en-GB" sz="1200" dirty="0">
                <a:solidFill>
                  <a:schemeClr val="dk1"/>
                </a:solidFill>
              </a:rPr>
              <a:t>, a Canadian duo of </a:t>
            </a:r>
            <a:r>
              <a:rPr lang="en-GB" sz="1200" dirty="0" err="1">
                <a:solidFill>
                  <a:schemeClr val="dk1"/>
                </a:solidFill>
              </a:rPr>
              <a:t>Shahriyar</a:t>
            </a:r>
            <a:r>
              <a:rPr lang="en-GB" sz="1200" dirty="0">
                <a:solidFill>
                  <a:schemeClr val="dk1"/>
                </a:solidFill>
              </a:rPr>
              <a:t> </a:t>
            </a:r>
            <a:r>
              <a:rPr lang="en-GB" sz="1200" dirty="0" err="1">
                <a:solidFill>
                  <a:schemeClr val="dk1"/>
                </a:solidFill>
              </a:rPr>
              <a:t>Jamshidi</a:t>
            </a:r>
            <a:r>
              <a:rPr lang="en-GB" sz="1200" dirty="0">
                <a:solidFill>
                  <a:schemeClr val="dk1"/>
                </a:solidFill>
              </a:rPr>
              <a:t> who plays the Kurdish </a:t>
            </a:r>
            <a:r>
              <a:rPr lang="en-GB" sz="1200" dirty="0" err="1">
                <a:solidFill>
                  <a:schemeClr val="dk1"/>
                </a:solidFill>
              </a:rPr>
              <a:t>kamancha</a:t>
            </a:r>
            <a:r>
              <a:rPr lang="en-GB" sz="1200" dirty="0">
                <a:solidFill>
                  <a:schemeClr val="dk1"/>
                </a:solidFill>
              </a:rPr>
              <a:t> (also, </a:t>
            </a:r>
            <a:r>
              <a:rPr lang="en-GB" sz="1200" dirty="0" err="1">
                <a:solidFill>
                  <a:schemeClr val="dk1"/>
                </a:solidFill>
              </a:rPr>
              <a:t>kamanche</a:t>
            </a:r>
            <a:r>
              <a:rPr lang="en-GB" sz="1200" dirty="0">
                <a:solidFill>
                  <a:schemeClr val="dk1"/>
                </a:solidFill>
              </a:rPr>
              <a:t>) and Raphael Weinroth-Browne classical cellist. May 2019</a:t>
            </a:r>
          </a:p>
          <a:p>
            <a:pPr>
              <a:lnSpc>
                <a:spcPct val="115000"/>
              </a:lnSpc>
              <a:spcBef>
                <a:spcPts val="800"/>
              </a:spcBef>
            </a:pPr>
            <a:endParaRPr lang="en-GB" sz="1200" dirty="0">
              <a:solidFill>
                <a:schemeClr val="dk1"/>
              </a:solidFill>
              <a:highlight>
                <a:srgbClr val="FFFFFF"/>
              </a:highlight>
            </a:endParaRPr>
          </a:p>
          <a:p>
            <a:pPr>
              <a:lnSpc>
                <a:spcPct val="115000"/>
              </a:lnSpc>
              <a:spcBef>
                <a:spcPts val="800"/>
              </a:spcBef>
            </a:pPr>
            <a:r>
              <a:rPr lang="en-GB" sz="800" dirty="0">
                <a:solidFill>
                  <a:schemeClr val="dk1"/>
                </a:solidFill>
              </a:rPr>
              <a:t>Photographer AKM</a:t>
            </a:r>
          </a:p>
        </p:txBody>
      </p:sp>
    </p:spTree>
    <p:extLst>
      <p:ext uri="{BB962C8B-B14F-4D97-AF65-F5344CB8AC3E}">
        <p14:creationId xmlns:p14="http://schemas.microsoft.com/office/powerpoint/2010/main" val="35698111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4" name="Picture 3">
            <a:extLst>
              <a:ext uri="{FF2B5EF4-FFF2-40B4-BE49-F238E27FC236}">
                <a16:creationId xmlns:a16="http://schemas.microsoft.com/office/drawing/2014/main" id="{0C0C943C-9779-524E-8883-5342EFE79D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4383464"/>
            <a:ext cx="9163453" cy="760036"/>
          </a:xfrm>
          <a:prstGeom prst="rect">
            <a:avLst/>
          </a:prstGeom>
        </p:spPr>
      </p:pic>
      <p:sp>
        <p:nvSpPr>
          <p:cNvPr id="159" name="Google Shape;159;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GB" dirty="0"/>
              <a:t>4.</a:t>
            </a:r>
            <a:fld id="{00000000-1234-1234-1234-123412341234}" type="slidenum">
              <a:rPr lang="en-GB" smtClean="0"/>
              <a:t>37</a:t>
            </a:fld>
            <a:endParaRPr dirty="0"/>
          </a:p>
        </p:txBody>
      </p:sp>
      <p:sp>
        <p:nvSpPr>
          <p:cNvPr id="8" name="Google Shape;193;p31">
            <a:extLst>
              <a:ext uri="{FF2B5EF4-FFF2-40B4-BE49-F238E27FC236}">
                <a16:creationId xmlns:a16="http://schemas.microsoft.com/office/drawing/2014/main" id="{65670DFA-DA0D-3A47-8F9A-8B8474DB0B09}"/>
              </a:ext>
            </a:extLst>
          </p:cNvPr>
          <p:cNvSpPr txBox="1">
            <a:spLocks/>
          </p:cNvSpPr>
          <p:nvPr/>
        </p:nvSpPr>
        <p:spPr>
          <a:xfrm>
            <a:off x="1371600" y="2671149"/>
            <a:ext cx="6589389" cy="1569107"/>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pPr>
            <a:r>
              <a:rPr lang="en-GB" sz="1800" b="1" dirty="0" err="1">
                <a:solidFill>
                  <a:srgbClr val="E35205"/>
                </a:solidFill>
                <a:highlight>
                  <a:srgbClr val="FFFFFF"/>
                </a:highlight>
              </a:rPr>
              <a:t>Kamancha</a:t>
            </a:r>
            <a:r>
              <a:rPr lang="en-GB" sz="1800" b="1" dirty="0">
                <a:solidFill>
                  <a:srgbClr val="E35205"/>
                </a:solidFill>
                <a:highlight>
                  <a:srgbClr val="FFFFFF"/>
                </a:highlight>
              </a:rPr>
              <a:t> (also </a:t>
            </a:r>
            <a:r>
              <a:rPr lang="en-GB" sz="1800" b="1" dirty="0" err="1">
                <a:solidFill>
                  <a:srgbClr val="E35205"/>
                </a:solidFill>
                <a:highlight>
                  <a:srgbClr val="FFFFFF"/>
                </a:highlight>
              </a:rPr>
              <a:t>kamanche</a:t>
            </a:r>
            <a:r>
              <a:rPr lang="en-GB" sz="1800" b="1" dirty="0">
                <a:solidFill>
                  <a:srgbClr val="E35205"/>
                </a:solidFill>
                <a:highlight>
                  <a:srgbClr val="FFFFFF"/>
                </a:highlight>
              </a:rPr>
              <a:t>)</a:t>
            </a:r>
          </a:p>
          <a:p>
            <a:pPr lvl="0">
              <a:lnSpc>
                <a:spcPct val="114000"/>
              </a:lnSpc>
            </a:pPr>
            <a:r>
              <a:rPr lang="en-GB" sz="1200" dirty="0">
                <a:solidFill>
                  <a:schemeClr val="dk1"/>
                </a:solidFill>
                <a:highlight>
                  <a:srgbClr val="FFFFFF"/>
                </a:highlight>
              </a:rPr>
              <a:t>Spherical spike fiddle with a cylindrical neck fitted with four steel strings. The resonating chamber is traditionally covered with catfish skin. To play different strings, performers turn the instrument left or right on its spike rather than change the angle of the bow.</a:t>
            </a:r>
          </a:p>
          <a:p>
            <a:pPr>
              <a:lnSpc>
                <a:spcPct val="115000"/>
              </a:lnSpc>
              <a:spcBef>
                <a:spcPts val="800"/>
              </a:spcBef>
            </a:pPr>
            <a:r>
              <a:rPr lang="en-GB" sz="800" dirty="0">
                <a:solidFill>
                  <a:schemeClr val="dk1"/>
                </a:solidFill>
              </a:rPr>
              <a:t>Photographer Sebastian </a:t>
            </a:r>
            <a:r>
              <a:rPr lang="en-GB" sz="800" dirty="0" err="1">
                <a:solidFill>
                  <a:schemeClr val="dk1"/>
                </a:solidFill>
              </a:rPr>
              <a:t>Schutyser</a:t>
            </a:r>
            <a:r>
              <a:rPr lang="en-GB" sz="800" dirty="0">
                <a:solidFill>
                  <a:schemeClr val="dk1"/>
                </a:solidFill>
              </a:rPr>
              <a:t>/AKMP</a:t>
            </a:r>
            <a:br>
              <a:rPr lang="en-GB" sz="800" dirty="0">
                <a:solidFill>
                  <a:schemeClr val="dk1"/>
                </a:solidFill>
              </a:rPr>
            </a:br>
            <a:r>
              <a:rPr lang="en-GB" sz="800" dirty="0">
                <a:solidFill>
                  <a:schemeClr val="dk1"/>
                </a:solidFill>
                <a:highlight>
                  <a:srgbClr val="FFFFFF"/>
                </a:highlight>
              </a:rPr>
              <a:t>Source: </a:t>
            </a:r>
            <a:r>
              <a:rPr lang="en-GB" sz="800" dirty="0" err="1">
                <a:solidFill>
                  <a:schemeClr val="dk1"/>
                </a:solidFill>
                <a:highlight>
                  <a:srgbClr val="FFFFFF"/>
                </a:highlight>
              </a:rPr>
              <a:t>akdn.org</a:t>
            </a:r>
            <a:r>
              <a:rPr lang="en-GB" sz="800" dirty="0">
                <a:solidFill>
                  <a:schemeClr val="dk1"/>
                </a:solidFill>
                <a:highlight>
                  <a:srgbClr val="FFFFFF"/>
                </a:highlight>
              </a:rPr>
              <a:t>/</a:t>
            </a:r>
            <a:r>
              <a:rPr lang="en-GB" sz="800" dirty="0" err="1">
                <a:solidFill>
                  <a:schemeClr val="dk1"/>
                </a:solidFill>
                <a:highlight>
                  <a:srgbClr val="FFFFFF"/>
                </a:highlight>
              </a:rPr>
              <a:t>akmp</a:t>
            </a:r>
            <a:r>
              <a:rPr lang="en-GB" sz="800" dirty="0">
                <a:solidFill>
                  <a:schemeClr val="dk1"/>
                </a:solidFill>
                <a:highlight>
                  <a:srgbClr val="FFFFFF"/>
                </a:highlight>
              </a:rPr>
              <a:t>/instruments</a:t>
            </a:r>
            <a:endParaRPr lang="en-GB" dirty="0">
              <a:solidFill>
                <a:schemeClr val="dk1"/>
              </a:solidFill>
              <a:highlight>
                <a:srgbClr val="FFFFFF"/>
              </a:highlight>
            </a:endParaRPr>
          </a:p>
          <a:p>
            <a:pPr algn="ctr"/>
            <a:endParaRPr lang="en-GB" dirty="0"/>
          </a:p>
        </p:txBody>
      </p:sp>
      <p:pic>
        <p:nvPicPr>
          <p:cNvPr id="3" name="Picture 2">
            <a:extLst>
              <a:ext uri="{FF2B5EF4-FFF2-40B4-BE49-F238E27FC236}">
                <a16:creationId xmlns:a16="http://schemas.microsoft.com/office/drawing/2014/main" id="{9352C63B-D102-F543-8923-77092289E2D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3781625" y="-1937326"/>
            <a:ext cx="1600200" cy="675852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7" name="Google Shape;72;p16">
            <a:extLst>
              <a:ext uri="{FF2B5EF4-FFF2-40B4-BE49-F238E27FC236}">
                <a16:creationId xmlns:a16="http://schemas.microsoft.com/office/drawing/2014/main" id="{042A80D3-83CB-4A43-B9A7-F3CB5AC3E726}"/>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0" y="0"/>
            <a:ext cx="9144000" cy="5185407"/>
          </a:xfrm>
          <a:prstGeom prst="rect">
            <a:avLst/>
          </a:prstGeom>
          <a:noFill/>
          <a:ln>
            <a:noFill/>
          </a:ln>
        </p:spPr>
      </p:pic>
      <p:sp>
        <p:nvSpPr>
          <p:cNvPr id="172" name="Google Shape;172;p36"/>
          <p:cNvSpPr txBox="1">
            <a:spLocks noGrp="1"/>
          </p:cNvSpPr>
          <p:nvPr>
            <p:ph type="title"/>
          </p:nvPr>
        </p:nvSpPr>
        <p:spPr>
          <a:xfrm>
            <a:off x="1" y="4190036"/>
            <a:ext cx="2708476" cy="995372"/>
          </a:xfrm>
          <a:prstGeom prst="rect">
            <a:avLst/>
          </a:prstGeom>
          <a:solidFill>
            <a:srgbClr val="E35205"/>
          </a:solidFill>
        </p:spPr>
        <p:txBody>
          <a:bodyPr spcFirstLastPara="1" wrap="square" lIns="0" tIns="0" rIns="0" bIns="0" anchor="ctr" anchorCtr="1">
            <a:noAutofit/>
          </a:bodyPr>
          <a:lstStyle/>
          <a:p>
            <a:pPr lvl="0"/>
            <a:r>
              <a:rPr lang="en-GB" sz="2000" b="1" dirty="0" err="1">
                <a:solidFill>
                  <a:schemeClr val="bg1"/>
                </a:solidFill>
              </a:rPr>
              <a:t>Homayoun</a:t>
            </a:r>
            <a:r>
              <a:rPr lang="en-GB" sz="2000" b="1" dirty="0">
                <a:solidFill>
                  <a:schemeClr val="bg1"/>
                </a:solidFill>
              </a:rPr>
              <a:t> </a:t>
            </a:r>
            <a:r>
              <a:rPr lang="en-GB" sz="2000" b="1" dirty="0" err="1">
                <a:solidFill>
                  <a:schemeClr val="bg1"/>
                </a:solidFill>
              </a:rPr>
              <a:t>Sakhi</a:t>
            </a:r>
            <a:br>
              <a:rPr lang="en-GB" sz="2000" b="1" dirty="0">
                <a:solidFill>
                  <a:schemeClr val="bg1"/>
                </a:solidFill>
              </a:rPr>
            </a:br>
            <a:r>
              <a:rPr lang="en-GB" sz="1400" dirty="0">
                <a:solidFill>
                  <a:schemeClr val="bg1"/>
                </a:solidFill>
              </a:rPr>
              <a:t>Photographer Jay </a:t>
            </a:r>
            <a:r>
              <a:rPr lang="en-GB" sz="1400" dirty="0" err="1">
                <a:solidFill>
                  <a:schemeClr val="bg1"/>
                </a:solidFill>
              </a:rPr>
              <a:t>Blakesberg</a:t>
            </a:r>
            <a:r>
              <a:rPr lang="en-GB" sz="1400" dirty="0">
                <a:solidFill>
                  <a:schemeClr val="bg1"/>
                </a:solidFill>
              </a:rPr>
              <a:t> </a:t>
            </a:r>
            <a:r>
              <a:rPr lang="en-GB" sz="1400" b="1" dirty="0">
                <a:solidFill>
                  <a:schemeClr val="bg1"/>
                </a:solidFill>
              </a:rPr>
              <a:t> </a:t>
            </a:r>
          </a:p>
        </p:txBody>
      </p:sp>
      <p:sp>
        <p:nvSpPr>
          <p:cNvPr id="174" name="Google Shape;17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en-GB" dirty="0">
                <a:solidFill>
                  <a:schemeClr val="bg1"/>
                </a:solidFill>
              </a:rPr>
              <a:t>4.</a:t>
            </a:r>
            <a:fld id="{00000000-1234-1234-1234-123412341234}" type="slidenum">
              <a:rPr lang="en-GB" smtClean="0">
                <a:solidFill>
                  <a:schemeClr val="bg1"/>
                </a:solidFill>
              </a:rPr>
              <a:t>4</a:t>
            </a:fld>
            <a:endParaRPr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80;p17">
            <a:extLst>
              <a:ext uri="{FF2B5EF4-FFF2-40B4-BE49-F238E27FC236}">
                <a16:creationId xmlns:a16="http://schemas.microsoft.com/office/drawing/2014/main" id="{C1E82637-D321-6E4F-870D-4C32F79BC223}"/>
              </a:ext>
            </a:extLst>
          </p:cNvPr>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 y="-1"/>
            <a:ext cx="9221653" cy="5185407"/>
          </a:xfrm>
          <a:prstGeom prst="rect">
            <a:avLst/>
          </a:prstGeom>
          <a:noFill/>
          <a:ln>
            <a:noFill/>
          </a:ln>
        </p:spPr>
      </p:pic>
      <p:sp>
        <p:nvSpPr>
          <p:cNvPr id="4" name="Slide Number Placeholder 3">
            <a:extLst>
              <a:ext uri="{FF2B5EF4-FFF2-40B4-BE49-F238E27FC236}">
                <a16:creationId xmlns:a16="http://schemas.microsoft.com/office/drawing/2014/main" id="{1F604AC5-C6E1-E14C-A46E-C6FD5CF4BD33}"/>
              </a:ext>
            </a:extLst>
          </p:cNvPr>
          <p:cNvSpPr>
            <a:spLocks noGrp="1"/>
          </p:cNvSpPr>
          <p:nvPr>
            <p:ph type="sldNum" idx="12"/>
          </p:nvPr>
        </p:nvSpPr>
        <p:spPr/>
        <p:txBody>
          <a:bodyPr/>
          <a:lstStyle/>
          <a:p>
            <a:pPr marL="0" lvl="0" indent="0" algn="r" rtl="0">
              <a:spcBef>
                <a:spcPts val="0"/>
              </a:spcBef>
              <a:spcAft>
                <a:spcPts val="0"/>
              </a:spcAft>
              <a:buNone/>
            </a:pPr>
            <a:r>
              <a:rPr lang="en-GB" dirty="0"/>
              <a:t>4.5</a:t>
            </a:r>
          </a:p>
        </p:txBody>
      </p:sp>
      <p:sp>
        <p:nvSpPr>
          <p:cNvPr id="7" name="Google Shape;172;p36">
            <a:extLst>
              <a:ext uri="{FF2B5EF4-FFF2-40B4-BE49-F238E27FC236}">
                <a16:creationId xmlns:a16="http://schemas.microsoft.com/office/drawing/2014/main" id="{8F085EC4-9A5F-6A4C-B9E0-AB00D93D8DE7}"/>
              </a:ext>
            </a:extLst>
          </p:cNvPr>
          <p:cNvSpPr txBox="1">
            <a:spLocks noGrp="1"/>
          </p:cNvSpPr>
          <p:nvPr>
            <p:ph type="title"/>
          </p:nvPr>
        </p:nvSpPr>
        <p:spPr>
          <a:xfrm>
            <a:off x="1" y="4413956"/>
            <a:ext cx="2529015" cy="771451"/>
          </a:xfrm>
          <a:prstGeom prst="rect">
            <a:avLst/>
          </a:prstGeom>
          <a:solidFill>
            <a:srgbClr val="E35205"/>
          </a:solidFill>
        </p:spPr>
        <p:txBody>
          <a:bodyPr spcFirstLastPara="1" wrap="square" lIns="0" tIns="0" rIns="0" bIns="0" anchor="ctr" anchorCtr="1">
            <a:noAutofit/>
          </a:bodyPr>
          <a:lstStyle/>
          <a:p>
            <a:pPr lvl="0"/>
            <a:r>
              <a:rPr lang="en-GB" sz="2000" b="1" dirty="0" err="1">
                <a:solidFill>
                  <a:schemeClr val="bg1"/>
                </a:solidFill>
              </a:rPr>
              <a:t>Sanubar</a:t>
            </a:r>
            <a:r>
              <a:rPr lang="en-GB" sz="2000" b="1" dirty="0">
                <a:solidFill>
                  <a:schemeClr val="bg1"/>
                </a:solidFill>
              </a:rPr>
              <a:t> </a:t>
            </a:r>
            <a:r>
              <a:rPr lang="en-GB" sz="2000" b="1" dirty="0" err="1">
                <a:solidFill>
                  <a:schemeClr val="bg1"/>
                </a:solidFill>
              </a:rPr>
              <a:t>Tursun</a:t>
            </a:r>
            <a:br>
              <a:rPr lang="en-GB" sz="2000" b="1" dirty="0">
                <a:solidFill>
                  <a:schemeClr val="bg1"/>
                </a:solidFill>
              </a:rPr>
            </a:br>
            <a:r>
              <a:rPr lang="en-GB" sz="1400" dirty="0">
                <a:solidFill>
                  <a:schemeClr val="bg1"/>
                </a:solidFill>
              </a:rPr>
              <a:t>Photographer Feng Li</a:t>
            </a:r>
            <a:endParaRPr lang="en-GB" sz="1400" b="1" dirty="0">
              <a:solidFill>
                <a:schemeClr val="bg1"/>
              </a:solidFill>
            </a:endParaRPr>
          </a:p>
        </p:txBody>
      </p:sp>
    </p:spTree>
    <p:extLst>
      <p:ext uri="{BB962C8B-B14F-4D97-AF65-F5344CB8AC3E}">
        <p14:creationId xmlns:p14="http://schemas.microsoft.com/office/powerpoint/2010/main" val="1655475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87;p18">
            <a:extLst>
              <a:ext uri="{FF2B5EF4-FFF2-40B4-BE49-F238E27FC236}">
                <a16:creationId xmlns:a16="http://schemas.microsoft.com/office/drawing/2014/main" id="{C8082EE9-D9FF-AE4E-9AC9-B7DD39500101}"/>
              </a:ext>
            </a:extLst>
          </p:cNvPr>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0" y="-1"/>
            <a:ext cx="9201606" cy="5185407"/>
          </a:xfrm>
          <a:prstGeom prst="rect">
            <a:avLst/>
          </a:prstGeom>
          <a:noFill/>
          <a:ln>
            <a:noFill/>
          </a:ln>
        </p:spPr>
      </p:pic>
      <p:sp>
        <p:nvSpPr>
          <p:cNvPr id="4" name="Slide Number Placeholder 3">
            <a:extLst>
              <a:ext uri="{FF2B5EF4-FFF2-40B4-BE49-F238E27FC236}">
                <a16:creationId xmlns:a16="http://schemas.microsoft.com/office/drawing/2014/main" id="{1B690FF6-D73D-274C-8D39-F11B75DCA792}"/>
              </a:ext>
            </a:extLst>
          </p:cNvPr>
          <p:cNvSpPr>
            <a:spLocks noGrp="1"/>
          </p:cNvSpPr>
          <p:nvPr>
            <p:ph type="sldNum" idx="12"/>
          </p:nvPr>
        </p:nvSpPr>
        <p:spPr/>
        <p:txBody>
          <a:bodyPr/>
          <a:lstStyle/>
          <a:p>
            <a:pPr marL="0" lvl="0" indent="0" algn="r" rtl="0">
              <a:spcBef>
                <a:spcPts val="0"/>
              </a:spcBef>
              <a:spcAft>
                <a:spcPts val="0"/>
              </a:spcAft>
              <a:buNone/>
            </a:pPr>
            <a:r>
              <a:rPr lang="en-GB" dirty="0">
                <a:solidFill>
                  <a:schemeClr val="bg1"/>
                </a:solidFill>
              </a:rPr>
              <a:t>4.</a:t>
            </a:r>
            <a:fld id="{00000000-1234-1234-1234-123412341234}" type="slidenum">
              <a:rPr lang="en-GB" smtClean="0">
                <a:solidFill>
                  <a:schemeClr val="bg1"/>
                </a:solidFill>
              </a:rPr>
              <a:t>6</a:t>
            </a:fld>
            <a:endParaRPr lang="en-GB" dirty="0">
              <a:solidFill>
                <a:schemeClr val="bg1"/>
              </a:solidFill>
            </a:endParaRPr>
          </a:p>
        </p:txBody>
      </p:sp>
      <p:sp>
        <p:nvSpPr>
          <p:cNvPr id="8" name="Google Shape;172;p36">
            <a:extLst>
              <a:ext uri="{FF2B5EF4-FFF2-40B4-BE49-F238E27FC236}">
                <a16:creationId xmlns:a16="http://schemas.microsoft.com/office/drawing/2014/main" id="{A1972145-9D52-2445-AA69-49C8A50EC712}"/>
              </a:ext>
            </a:extLst>
          </p:cNvPr>
          <p:cNvSpPr txBox="1">
            <a:spLocks/>
          </p:cNvSpPr>
          <p:nvPr/>
        </p:nvSpPr>
        <p:spPr>
          <a:xfrm>
            <a:off x="-1" y="4190036"/>
            <a:ext cx="3703899" cy="995372"/>
          </a:xfrm>
          <a:prstGeom prst="rect">
            <a:avLst/>
          </a:prstGeom>
          <a:solidFill>
            <a:srgbClr val="E35205"/>
          </a:solidFill>
          <a:ln>
            <a:noFill/>
          </a:ln>
        </p:spPr>
        <p:txBody>
          <a:bodyPr spcFirstLastPara="1" wrap="square" lIns="0" tIns="0" rIns="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sz="2000" b="1" dirty="0">
                <a:solidFill>
                  <a:schemeClr val="bg1"/>
                </a:solidFill>
              </a:rPr>
              <a:t>Alim </a:t>
            </a:r>
            <a:r>
              <a:rPr lang="en-GB" sz="2000" b="1" dirty="0" err="1">
                <a:solidFill>
                  <a:schemeClr val="bg1"/>
                </a:solidFill>
              </a:rPr>
              <a:t>Qasimov</a:t>
            </a:r>
            <a:br>
              <a:rPr lang="en-GB" sz="2000" b="1" dirty="0">
                <a:solidFill>
                  <a:schemeClr val="bg1"/>
                </a:solidFill>
              </a:rPr>
            </a:br>
            <a:r>
              <a:rPr lang="en-GB" sz="1400" dirty="0">
                <a:solidFill>
                  <a:schemeClr val="bg1"/>
                </a:solidFill>
              </a:rPr>
              <a:t>Photographer Sebastian </a:t>
            </a:r>
            <a:r>
              <a:rPr lang="en-GB" sz="1400" dirty="0" err="1">
                <a:solidFill>
                  <a:schemeClr val="bg1"/>
                </a:solidFill>
              </a:rPr>
              <a:t>Schutyser</a:t>
            </a:r>
            <a:r>
              <a:rPr lang="en-GB" sz="1400" dirty="0">
                <a:solidFill>
                  <a:schemeClr val="bg1"/>
                </a:solidFill>
              </a:rPr>
              <a:t>/AKMP</a:t>
            </a:r>
            <a:endParaRPr lang="en-GB" sz="1400" b="1" dirty="0">
              <a:solidFill>
                <a:schemeClr val="bg1"/>
              </a:solidFill>
            </a:endParaRPr>
          </a:p>
        </p:txBody>
      </p:sp>
    </p:spTree>
    <p:extLst>
      <p:ext uri="{BB962C8B-B14F-4D97-AF65-F5344CB8AC3E}">
        <p14:creationId xmlns:p14="http://schemas.microsoft.com/office/powerpoint/2010/main" val="1866877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94;p19">
            <a:extLst>
              <a:ext uri="{FF2B5EF4-FFF2-40B4-BE49-F238E27FC236}">
                <a16:creationId xmlns:a16="http://schemas.microsoft.com/office/drawing/2014/main" id="{B87AE29E-D6D2-0345-AF79-97F7D22E664B}"/>
              </a:ext>
            </a:extLst>
          </p:cNvPr>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 y="0"/>
            <a:ext cx="9144001" cy="5172916"/>
          </a:xfrm>
          <a:prstGeom prst="rect">
            <a:avLst/>
          </a:prstGeom>
          <a:noFill/>
          <a:ln>
            <a:noFill/>
          </a:ln>
        </p:spPr>
      </p:pic>
      <p:sp>
        <p:nvSpPr>
          <p:cNvPr id="4" name="Slide Number Placeholder 3">
            <a:extLst>
              <a:ext uri="{FF2B5EF4-FFF2-40B4-BE49-F238E27FC236}">
                <a16:creationId xmlns:a16="http://schemas.microsoft.com/office/drawing/2014/main" id="{18731FED-CBB0-594F-B1BF-F1AF9DD1E8F7}"/>
              </a:ext>
            </a:extLst>
          </p:cNvPr>
          <p:cNvSpPr>
            <a:spLocks noGrp="1"/>
          </p:cNvSpPr>
          <p:nvPr>
            <p:ph type="sldNum" idx="12"/>
          </p:nvPr>
        </p:nvSpPr>
        <p:spPr/>
        <p:txBody>
          <a:bodyPr/>
          <a:lstStyle/>
          <a:p>
            <a:pPr marL="0" lvl="0" indent="0" algn="r" rtl="0">
              <a:spcBef>
                <a:spcPts val="0"/>
              </a:spcBef>
              <a:spcAft>
                <a:spcPts val="0"/>
              </a:spcAft>
              <a:buNone/>
            </a:pPr>
            <a:r>
              <a:rPr lang="en-GB" dirty="0">
                <a:solidFill>
                  <a:schemeClr val="bg1"/>
                </a:solidFill>
              </a:rPr>
              <a:t>4.</a:t>
            </a:r>
            <a:fld id="{00000000-1234-1234-1234-123412341234}" type="slidenum">
              <a:rPr lang="en-GB" smtClean="0">
                <a:solidFill>
                  <a:schemeClr val="bg1"/>
                </a:solidFill>
              </a:rPr>
              <a:t>7</a:t>
            </a:fld>
            <a:endParaRPr lang="en-GB" dirty="0">
              <a:solidFill>
                <a:schemeClr val="bg1"/>
              </a:solidFill>
            </a:endParaRPr>
          </a:p>
        </p:txBody>
      </p:sp>
      <p:sp>
        <p:nvSpPr>
          <p:cNvPr id="7" name="Google Shape;172;p36">
            <a:extLst>
              <a:ext uri="{FF2B5EF4-FFF2-40B4-BE49-F238E27FC236}">
                <a16:creationId xmlns:a16="http://schemas.microsoft.com/office/drawing/2014/main" id="{15050F64-0046-A343-8933-5B7C3547A9F6}"/>
              </a:ext>
            </a:extLst>
          </p:cNvPr>
          <p:cNvSpPr txBox="1">
            <a:spLocks/>
          </p:cNvSpPr>
          <p:nvPr/>
        </p:nvSpPr>
        <p:spPr>
          <a:xfrm>
            <a:off x="-1" y="4190036"/>
            <a:ext cx="3703899" cy="995372"/>
          </a:xfrm>
          <a:prstGeom prst="rect">
            <a:avLst/>
          </a:prstGeom>
          <a:solidFill>
            <a:srgbClr val="E35205"/>
          </a:solidFill>
          <a:ln>
            <a:noFill/>
          </a:ln>
        </p:spPr>
        <p:txBody>
          <a:bodyPr spcFirstLastPara="1" wrap="square" lIns="0" tIns="0" rIns="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sz="2000" b="1" dirty="0" err="1">
                <a:solidFill>
                  <a:schemeClr val="bg1"/>
                </a:solidFill>
              </a:rPr>
              <a:t>Fargana</a:t>
            </a:r>
            <a:r>
              <a:rPr lang="en-GB" sz="2000" b="1" dirty="0">
                <a:solidFill>
                  <a:schemeClr val="bg1"/>
                </a:solidFill>
              </a:rPr>
              <a:t> </a:t>
            </a:r>
            <a:r>
              <a:rPr lang="en-GB" sz="2000" b="1" dirty="0" err="1">
                <a:solidFill>
                  <a:schemeClr val="bg1"/>
                </a:solidFill>
              </a:rPr>
              <a:t>Qasimova</a:t>
            </a:r>
            <a:br>
              <a:rPr lang="en-GB" sz="2000" b="1" dirty="0">
                <a:solidFill>
                  <a:schemeClr val="bg1"/>
                </a:solidFill>
              </a:rPr>
            </a:br>
            <a:r>
              <a:rPr lang="en-GB" sz="1400" dirty="0">
                <a:solidFill>
                  <a:schemeClr val="bg1"/>
                </a:solidFill>
              </a:rPr>
              <a:t>Photographer Sebastian </a:t>
            </a:r>
            <a:r>
              <a:rPr lang="en-GB" sz="1400" dirty="0" err="1">
                <a:solidFill>
                  <a:schemeClr val="bg1"/>
                </a:solidFill>
              </a:rPr>
              <a:t>Schutyser</a:t>
            </a:r>
            <a:r>
              <a:rPr lang="en-GB" sz="1400" dirty="0">
                <a:solidFill>
                  <a:schemeClr val="bg1"/>
                </a:solidFill>
              </a:rPr>
              <a:t>/AKMP</a:t>
            </a:r>
            <a:endParaRPr lang="en-GB" sz="1400" b="1" dirty="0">
              <a:solidFill>
                <a:schemeClr val="bg1"/>
              </a:solidFill>
            </a:endParaRPr>
          </a:p>
        </p:txBody>
      </p:sp>
    </p:spTree>
    <p:extLst>
      <p:ext uri="{BB962C8B-B14F-4D97-AF65-F5344CB8AC3E}">
        <p14:creationId xmlns:p14="http://schemas.microsoft.com/office/powerpoint/2010/main" val="2284915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01;p20">
            <a:extLst>
              <a:ext uri="{FF2B5EF4-FFF2-40B4-BE49-F238E27FC236}">
                <a16:creationId xmlns:a16="http://schemas.microsoft.com/office/drawing/2014/main" id="{B5CB6AFA-B0DD-CE45-970E-879FBAF84283}"/>
              </a:ext>
            </a:extLst>
          </p:cNvPr>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 y="0"/>
            <a:ext cx="9218501" cy="5185407"/>
          </a:xfrm>
          <a:prstGeom prst="rect">
            <a:avLst/>
          </a:prstGeom>
          <a:noFill/>
          <a:ln>
            <a:noFill/>
          </a:ln>
        </p:spPr>
      </p:pic>
      <p:sp>
        <p:nvSpPr>
          <p:cNvPr id="4" name="Slide Number Placeholder 3">
            <a:extLst>
              <a:ext uri="{FF2B5EF4-FFF2-40B4-BE49-F238E27FC236}">
                <a16:creationId xmlns:a16="http://schemas.microsoft.com/office/drawing/2014/main" id="{18731FED-CBB0-594F-B1BF-F1AF9DD1E8F7}"/>
              </a:ext>
            </a:extLst>
          </p:cNvPr>
          <p:cNvSpPr>
            <a:spLocks noGrp="1"/>
          </p:cNvSpPr>
          <p:nvPr>
            <p:ph type="sldNum" idx="12"/>
          </p:nvPr>
        </p:nvSpPr>
        <p:spPr/>
        <p:txBody>
          <a:bodyPr/>
          <a:lstStyle/>
          <a:p>
            <a:pPr marL="0" lvl="0" indent="0" algn="r" rtl="0">
              <a:spcBef>
                <a:spcPts val="0"/>
              </a:spcBef>
              <a:spcAft>
                <a:spcPts val="0"/>
              </a:spcAft>
              <a:buNone/>
            </a:pPr>
            <a:r>
              <a:rPr lang="en-GB" dirty="0">
                <a:solidFill>
                  <a:schemeClr val="bg1"/>
                </a:solidFill>
              </a:rPr>
              <a:t>4.</a:t>
            </a:r>
            <a:fld id="{00000000-1234-1234-1234-123412341234}" type="slidenum">
              <a:rPr lang="en-GB" smtClean="0">
                <a:solidFill>
                  <a:schemeClr val="bg1"/>
                </a:solidFill>
              </a:rPr>
              <a:t>8</a:t>
            </a:fld>
            <a:endParaRPr lang="en-GB" dirty="0">
              <a:solidFill>
                <a:schemeClr val="bg1"/>
              </a:solidFill>
            </a:endParaRPr>
          </a:p>
        </p:txBody>
      </p:sp>
      <p:sp>
        <p:nvSpPr>
          <p:cNvPr id="8" name="Google Shape;172;p36">
            <a:extLst>
              <a:ext uri="{FF2B5EF4-FFF2-40B4-BE49-F238E27FC236}">
                <a16:creationId xmlns:a16="http://schemas.microsoft.com/office/drawing/2014/main" id="{A7C373E6-A011-3B46-B711-F9FEA2B3F235}"/>
              </a:ext>
            </a:extLst>
          </p:cNvPr>
          <p:cNvSpPr txBox="1">
            <a:spLocks/>
          </p:cNvSpPr>
          <p:nvPr/>
        </p:nvSpPr>
        <p:spPr>
          <a:xfrm>
            <a:off x="-1" y="4190036"/>
            <a:ext cx="3703899" cy="995372"/>
          </a:xfrm>
          <a:prstGeom prst="rect">
            <a:avLst/>
          </a:prstGeom>
          <a:solidFill>
            <a:srgbClr val="E35205"/>
          </a:solidFill>
          <a:ln>
            <a:noFill/>
          </a:ln>
        </p:spPr>
        <p:txBody>
          <a:bodyPr spcFirstLastPara="1" wrap="square" lIns="0" tIns="0" rIns="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sz="2000" b="1" dirty="0">
                <a:solidFill>
                  <a:schemeClr val="bg1"/>
                </a:solidFill>
              </a:rPr>
              <a:t>Wu Man</a:t>
            </a:r>
            <a:br>
              <a:rPr lang="en-GB" sz="2000" b="1" dirty="0">
                <a:solidFill>
                  <a:schemeClr val="bg1"/>
                </a:solidFill>
              </a:rPr>
            </a:br>
            <a:r>
              <a:rPr lang="en-GB" sz="1400" dirty="0">
                <a:solidFill>
                  <a:schemeClr val="bg1"/>
                </a:solidFill>
              </a:rPr>
              <a:t>Photographer Sebastian </a:t>
            </a:r>
            <a:r>
              <a:rPr lang="en-GB" sz="1400" dirty="0" err="1">
                <a:solidFill>
                  <a:schemeClr val="bg1"/>
                </a:solidFill>
              </a:rPr>
              <a:t>Schutyser</a:t>
            </a:r>
            <a:r>
              <a:rPr lang="en-GB" sz="1400" dirty="0">
                <a:solidFill>
                  <a:schemeClr val="bg1"/>
                </a:solidFill>
              </a:rPr>
              <a:t>/AKMP</a:t>
            </a:r>
            <a:endParaRPr lang="en-GB" sz="1400" b="1" dirty="0">
              <a:solidFill>
                <a:schemeClr val="bg1"/>
              </a:solidFill>
            </a:endParaRPr>
          </a:p>
        </p:txBody>
      </p:sp>
    </p:spTree>
    <p:extLst>
      <p:ext uri="{BB962C8B-B14F-4D97-AF65-F5344CB8AC3E}">
        <p14:creationId xmlns:p14="http://schemas.microsoft.com/office/powerpoint/2010/main" val="2127500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08;p21">
            <a:extLst>
              <a:ext uri="{FF2B5EF4-FFF2-40B4-BE49-F238E27FC236}">
                <a16:creationId xmlns:a16="http://schemas.microsoft.com/office/drawing/2014/main" id="{9B75F2C1-17B4-D240-8E93-F6092824863D}"/>
              </a:ext>
            </a:extLst>
          </p:cNvPr>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0" y="-1"/>
            <a:ext cx="9144000" cy="5185407"/>
          </a:xfrm>
          <a:prstGeom prst="rect">
            <a:avLst/>
          </a:prstGeom>
          <a:noFill/>
          <a:ln>
            <a:noFill/>
          </a:ln>
        </p:spPr>
      </p:pic>
      <p:sp>
        <p:nvSpPr>
          <p:cNvPr id="4" name="Slide Number Placeholder 3">
            <a:extLst>
              <a:ext uri="{FF2B5EF4-FFF2-40B4-BE49-F238E27FC236}">
                <a16:creationId xmlns:a16="http://schemas.microsoft.com/office/drawing/2014/main" id="{18731FED-CBB0-594F-B1BF-F1AF9DD1E8F7}"/>
              </a:ext>
            </a:extLst>
          </p:cNvPr>
          <p:cNvSpPr>
            <a:spLocks noGrp="1"/>
          </p:cNvSpPr>
          <p:nvPr>
            <p:ph type="sldNum" idx="12"/>
          </p:nvPr>
        </p:nvSpPr>
        <p:spPr/>
        <p:txBody>
          <a:bodyPr/>
          <a:lstStyle/>
          <a:p>
            <a:pPr marL="0" lvl="0" indent="0" algn="r" rtl="0">
              <a:spcBef>
                <a:spcPts val="0"/>
              </a:spcBef>
              <a:spcAft>
                <a:spcPts val="0"/>
              </a:spcAft>
              <a:buNone/>
            </a:pPr>
            <a:r>
              <a:rPr lang="en-GB" dirty="0">
                <a:solidFill>
                  <a:schemeClr val="bg1"/>
                </a:solidFill>
              </a:rPr>
              <a:t>4.</a:t>
            </a:r>
            <a:fld id="{00000000-1234-1234-1234-123412341234}" type="slidenum">
              <a:rPr lang="en-GB" smtClean="0">
                <a:solidFill>
                  <a:schemeClr val="bg1"/>
                </a:solidFill>
              </a:rPr>
              <a:t>9</a:t>
            </a:fld>
            <a:endParaRPr lang="en-GB" dirty="0">
              <a:solidFill>
                <a:schemeClr val="bg1"/>
              </a:solidFill>
            </a:endParaRPr>
          </a:p>
        </p:txBody>
      </p:sp>
      <p:sp>
        <p:nvSpPr>
          <p:cNvPr id="7" name="Google Shape;172;p36">
            <a:extLst>
              <a:ext uri="{FF2B5EF4-FFF2-40B4-BE49-F238E27FC236}">
                <a16:creationId xmlns:a16="http://schemas.microsoft.com/office/drawing/2014/main" id="{498A0CD8-ECBD-A743-8798-9B46B518E499}"/>
              </a:ext>
            </a:extLst>
          </p:cNvPr>
          <p:cNvSpPr txBox="1">
            <a:spLocks/>
          </p:cNvSpPr>
          <p:nvPr/>
        </p:nvSpPr>
        <p:spPr>
          <a:xfrm>
            <a:off x="-1" y="4190036"/>
            <a:ext cx="2743201" cy="995372"/>
          </a:xfrm>
          <a:prstGeom prst="rect">
            <a:avLst/>
          </a:prstGeom>
          <a:solidFill>
            <a:srgbClr val="E35205"/>
          </a:solidFill>
          <a:ln>
            <a:noFill/>
          </a:ln>
        </p:spPr>
        <p:txBody>
          <a:bodyPr spcFirstLastPara="1" wrap="square" lIns="0" tIns="0" rIns="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sz="2000" b="1" dirty="0">
                <a:solidFill>
                  <a:schemeClr val="bg1"/>
                </a:solidFill>
              </a:rPr>
              <a:t>Andrea </a:t>
            </a:r>
            <a:r>
              <a:rPr lang="en-GB" sz="2000" b="1" dirty="0" err="1">
                <a:solidFill>
                  <a:schemeClr val="bg1"/>
                </a:solidFill>
              </a:rPr>
              <a:t>Piccioni</a:t>
            </a:r>
            <a:br>
              <a:rPr lang="en-GB" sz="2000" b="1" dirty="0">
                <a:solidFill>
                  <a:schemeClr val="bg1"/>
                </a:solidFill>
              </a:rPr>
            </a:br>
            <a:r>
              <a:rPr lang="en-GB" sz="1400" dirty="0">
                <a:solidFill>
                  <a:schemeClr val="bg1"/>
                </a:solidFill>
              </a:rPr>
              <a:t>Photographer Lauren </a:t>
            </a:r>
            <a:r>
              <a:rPr lang="en-GB" sz="1400" dirty="0" err="1">
                <a:solidFill>
                  <a:schemeClr val="bg1"/>
                </a:solidFill>
              </a:rPr>
              <a:t>Pasche</a:t>
            </a:r>
            <a:r>
              <a:rPr lang="en-GB" sz="1400" dirty="0">
                <a:solidFill>
                  <a:schemeClr val="bg1"/>
                </a:solidFill>
              </a:rPr>
              <a:t> </a:t>
            </a:r>
            <a:endParaRPr lang="en-GB" sz="1400" b="1" dirty="0">
              <a:solidFill>
                <a:schemeClr val="bg1"/>
              </a:solidFill>
            </a:endParaRPr>
          </a:p>
        </p:txBody>
      </p:sp>
    </p:spTree>
    <p:extLst>
      <p:ext uri="{BB962C8B-B14F-4D97-AF65-F5344CB8AC3E}">
        <p14:creationId xmlns:p14="http://schemas.microsoft.com/office/powerpoint/2010/main" val="3519180803"/>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3271</TotalTime>
  <Words>1591</Words>
  <Application>Microsoft Macintosh PowerPoint</Application>
  <PresentationFormat>On-screen Show (16:9)</PresentationFormat>
  <Paragraphs>170</Paragraphs>
  <Slides>37</Slides>
  <Notes>24</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37</vt:i4>
      </vt:variant>
    </vt:vector>
  </HeadingPairs>
  <TitlesOfParts>
    <vt:vector size="42" baseType="lpstr">
      <vt:lpstr>ITC New Baskerville Std</vt:lpstr>
      <vt:lpstr>Calibri</vt:lpstr>
      <vt:lpstr>Arial</vt:lpstr>
      <vt:lpstr>Simple Light</vt:lpstr>
      <vt:lpstr>Simple Light</vt:lpstr>
      <vt:lpstr>   COMPANION SLIDES </vt:lpstr>
      <vt:lpstr>LESSON 4.1-4.2:  INTRODUCING  THE UNIT OF INQUIRY</vt:lpstr>
      <vt:lpstr>PowerPoint Presentation</vt:lpstr>
      <vt:lpstr>Homayoun Sakhi Photographer Jay Blakesberg  </vt:lpstr>
      <vt:lpstr>Sanubar Tursun Photographer Feng Li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4.3:  THE POWER OF MUSIC</vt:lpstr>
      <vt:lpstr>PowerPoint Presentation</vt:lpstr>
      <vt:lpstr>PowerPoint Presentation</vt:lpstr>
      <vt:lpstr>PowerPoint Presentation</vt:lpstr>
      <vt:lpstr>LESSON 4.6:  LISTENING &amp; RESPONDING  TO URTYN DUU</vt:lpstr>
      <vt:lpstr>PowerPoint Presentation</vt:lpstr>
      <vt:lpstr>LESSON 4.7:  LISTENING &amp; RESPONDING  TO A TRADITION-BASED  STRING COLLABORATION</vt:lpstr>
      <vt:lpstr>PowerPoint Presentation</vt:lpstr>
      <vt:lpstr>PowerPoint Presentation</vt:lpstr>
      <vt:lpstr>PowerPoint Presentation</vt:lpstr>
      <vt:lpstr>LESSON 4.8:  LISTENING &amp; RESPONDING  TO MUSIC WHERE EASTERN AND WESTERN TRADITIONS MERGE</vt:lpstr>
      <vt:lpstr>PowerPoint Presentation</vt:lpstr>
      <vt:lpstr>PowerPoint Presentation</vt:lpstr>
      <vt:lpstr>LESSON 4.9:  THE MASTER-APPRENTICE  (USTOD-SHOGIRD) TRADITION  OF MUSIC EDUCATION</vt:lpstr>
      <vt:lpstr>PowerPoint Presentation</vt:lpstr>
      <vt:lpstr>PowerPoint Presentation</vt:lpstr>
      <vt:lpstr>PowerPoint Presentation</vt:lpstr>
      <vt:lpstr>PowerPoint Presentation</vt:lpstr>
      <vt:lpstr>PowerPoint Presentation</vt:lpstr>
      <vt:lpstr>WEEK 7-8:  WORKING IN A GROUP TO DEVELOP  AND CREATE AN INNOVATIVE  HYBRID PERFORMANCE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Companion Slides   Teacher Guide MYP2  Wellbeing: Evolving Identities and Navigating Cultures</dc:title>
  <cp:lastModifiedBy>Stephanie de Howes</cp:lastModifiedBy>
  <cp:revision>107</cp:revision>
  <dcterms:modified xsi:type="dcterms:W3CDTF">2022-06-08T23:39:17Z</dcterms:modified>
</cp:coreProperties>
</file>